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1" r:id="rId10"/>
    <p:sldId id="265" r:id="rId11"/>
    <p:sldId id="266" r:id="rId12"/>
    <p:sldId id="280" r:id="rId13"/>
    <p:sldId id="267" r:id="rId14"/>
    <p:sldId id="268" r:id="rId15"/>
    <p:sldId id="269" r:id="rId16"/>
    <p:sldId id="283" r:id="rId17"/>
    <p:sldId id="270" r:id="rId18"/>
    <p:sldId id="271" r:id="rId19"/>
    <p:sldId id="272" r:id="rId20"/>
    <p:sldId id="273" r:id="rId21"/>
    <p:sldId id="274" r:id="rId22"/>
    <p:sldId id="284" r:id="rId23"/>
    <p:sldId id="275" r:id="rId24"/>
    <p:sldId id="285" r:id="rId25"/>
    <p:sldId id="276" r:id="rId26"/>
    <p:sldId id="278" r:id="rId27"/>
    <p:sldId id="279" r:id="rId28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765"/>
    <a:srgbClr val="369678"/>
    <a:srgbClr val="74B2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463-F56B-4C9B-B729-1607E24D7E7B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A57D1-5A8A-4E2B-90EE-34C0CE7F10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550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94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452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61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23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807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18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30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91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80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89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13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7D2A8-AADA-4B48-997A-B15DABF3ACE6}" type="datetimeFigureOut">
              <a:rPr lang="hr-HR" smtClean="0"/>
              <a:t>28.2.2017.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60E0-BE73-4BC4-A581-CAEC8713F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3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zd.hr/Portals/0/ms/md/hr/Popis_ErasmusPLUS_sporazuma_8.02.2017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zd.hr/Me%C4%91unarodnasuradnja/Obrasciidokumenti/tabid/3103/language/hr-HR/Default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zd.hr/Me%C4%91unarodnasuradnja/Obrasciidokumenti/tabid/3103/language/hr-HR/Default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opass.cedefop.europa.eu/hr/documents/curriculum-vitae/templates-instructions" TargetMode="External"/><Relationship Id="rId4" Type="http://schemas.openxmlformats.org/officeDocument/2006/relationships/hyperlink" Target="http://razvojni-server.com.hr/forum_stipendija/docs/motivacijsko_pismo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zd.hr/Me%C4%91unarodnasuradnja/Obrasciidokumenti/tabid/3103/language/hr-HR/Default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zd.hr/Me%C4%91unarodnasuradnja/Obavijestiinatje%C4%8Daji/tabid/103/language/hr-HR/Default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zd.hr/Me%C4%91unarodnasuradnja/Obrasciidokumenti/tabid/3103/language/hr-HR/Default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asmusplusols.e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ezna-uprava.hr/hr_propisi/_layouts/in2.vuk.sp.propisi.intranet/propisi.aspx#id=pro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zd.hr/Me%C4%91unarodnasuradnja/Obrasciidokumenti/tabid/3103/language/hr-HR/Default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zd.hr/Me%C4%91unarodnasuradnja/Obavijestiinatje%C4%8Daji/tabid/103/language/hr-HR/Default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Documents and Settings\mardzaja@unizd.hr\Local Settings\Temporary Internet Files\Content.Word\Picture 0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01" y="1311596"/>
            <a:ext cx="1163597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24" y="833164"/>
            <a:ext cx="1066089" cy="302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C:\Documents and Settings\mardzaja@unizd.hr\Local Settings\Temporary Internet Files\Content.Word\youth-erasmu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70" y="1229122"/>
            <a:ext cx="1080481" cy="2631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523" y="258487"/>
            <a:ext cx="1038335" cy="548302"/>
          </a:xfrm>
        </p:spPr>
        <p:txBody>
          <a:bodyPr>
            <a:noAutofit/>
          </a:bodyPr>
          <a:lstStyle/>
          <a:p>
            <a:r>
              <a:rPr lang="hr-HR" sz="4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</a:t>
            </a:r>
            <a:endParaRPr lang="hr-HR" sz="4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C:\Documents and Settings\mardzaja@unizd.hr\Local Settings\Temporary Internet Files\Content.Word\Info Day 2-ožujak 20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2" y="903486"/>
            <a:ext cx="1008112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Documents and Settings\mardzaja@unizd.hr\Local Settings\Temporary Internet Files\Content.Word\Questions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6" y="1052009"/>
            <a:ext cx="1008112" cy="33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Documents and Settings\mardzaja@unizd.hr\Local Settings\Temporary Internet Files\Content.Word\xxx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21" y="710384"/>
            <a:ext cx="888639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Documents and Settings\mardzaja@unizd.hr\Local Settings\Temporary Internet Files\Content.Word\IMG_899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25" y="908359"/>
            <a:ext cx="1143759" cy="366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Documents and Settings\mardzaja@unizd.hr\Local Settings\Temporary Internet Files\Content.Word\IMG_335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50" y="644922"/>
            <a:ext cx="890905" cy="48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29267" y="3778571"/>
            <a:ext cx="8098936" cy="2485977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ERASMUS+ PROGRAM:</a:t>
            </a:r>
          </a:p>
          <a:p>
            <a:pPr algn="l"/>
            <a:r>
              <a:rPr lang="hr-HR" dirty="0">
                <a:solidFill>
                  <a:schemeClr val="bg1"/>
                </a:solidFill>
              </a:rPr>
              <a:t>mogućnosti razmjene za studente </a:t>
            </a:r>
            <a:endParaRPr lang="hr-HR" dirty="0" smtClean="0">
              <a:solidFill>
                <a:schemeClr val="bg1"/>
              </a:solidFill>
            </a:endParaRPr>
          </a:p>
          <a:p>
            <a:pPr algn="l"/>
            <a:r>
              <a:rPr lang="hr-HR" dirty="0" smtClean="0">
                <a:solidFill>
                  <a:schemeClr val="bg1"/>
                </a:solidFill>
              </a:rPr>
              <a:t>Sveučilišta </a:t>
            </a:r>
            <a:r>
              <a:rPr lang="hr-HR" dirty="0">
                <a:solidFill>
                  <a:schemeClr val="bg1"/>
                </a:solidFill>
              </a:rPr>
              <a:t>u </a:t>
            </a:r>
            <a:r>
              <a:rPr lang="hr-HR" dirty="0" smtClean="0">
                <a:solidFill>
                  <a:schemeClr val="bg1"/>
                </a:solidFill>
              </a:rPr>
              <a:t>Zadru</a:t>
            </a:r>
            <a:endParaRPr lang="hr-HR" sz="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sz="8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sz="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sz="8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sz="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/>
            <a:r>
              <a:rPr lang="hr-HR" sz="2500" dirty="0" smtClean="0">
                <a:solidFill>
                  <a:schemeClr val="bg1"/>
                </a:solidFill>
                <a:cs typeface="Arial" panose="020B0604020202020204" pitchFamily="34" charset="0"/>
              </a:rPr>
              <a:t>Zadar, 1. ožujka 2017. godine</a:t>
            </a:r>
            <a:endParaRPr lang="hr-HR" sz="2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431616" y="556638"/>
            <a:ext cx="103833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  <a:endParaRPr lang="hr-HR" sz="4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637236" y="268606"/>
            <a:ext cx="103833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endParaRPr lang="hr-HR" sz="4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783351" y="-21771"/>
            <a:ext cx="103833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</a:t>
            </a:r>
            <a:endParaRPr lang="hr-HR" sz="4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773064" y="356890"/>
            <a:ext cx="103833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</a:t>
            </a:r>
            <a:endParaRPr lang="hr-HR" sz="4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848872" y="17238"/>
            <a:ext cx="103833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endParaRPr lang="hr-HR" sz="4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931833" y="2284219"/>
            <a:ext cx="1038335" cy="141601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64762">
            <a:off x="7909036" y="-219898"/>
            <a:ext cx="1038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0" b="1" dirty="0" smtClean="0">
                <a:solidFill>
                  <a:schemeClr val="bg1"/>
                </a:solidFill>
                <a:latin typeface="Gigi" panose="04040504061007020D02" pitchFamily="82" charset="0"/>
              </a:rPr>
              <a:t>+</a:t>
            </a:r>
            <a:endParaRPr lang="hr-HR" sz="14000" b="1" dirty="0">
              <a:solidFill>
                <a:schemeClr val="bg1"/>
              </a:solidFill>
              <a:latin typeface="Gigi" panose="04040504061007020D02" pitchFamily="82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270678" y="182673"/>
            <a:ext cx="103833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500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pic>
        <p:nvPicPr>
          <p:cNvPr id="24" name="Picture 23" descr="C:\Documents and Settings\mardzaja@unizd.hr\Desktop\erasmus+logo_mic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340188"/>
            <a:ext cx="1065041" cy="36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Documents and Settings\mardzaja@unizd.hr\My Documents\My Pictures\Za PPP\top_logo.gif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58942"/>
            <a:ext cx="953770" cy="34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sveuciliste logo RGB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85" y="6264548"/>
            <a:ext cx="490220" cy="49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1" descr="C:\Documents and Settings\mardzaja@unizd.hr\Local Settings\Temporary Internet Files\Content.Word\ESN_Zadar_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32" y="6264548"/>
            <a:ext cx="942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4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76328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PREDUVJETI ZA </a:t>
            </a:r>
            <a:r>
              <a:rPr lang="hr-HR" sz="4000" b="1" dirty="0" smtClean="0">
                <a:solidFill>
                  <a:schemeClr val="bg1"/>
                </a:solidFill>
              </a:rPr>
              <a:t>MOBILNOST</a:t>
            </a:r>
            <a:endParaRPr lang="hr-HR" sz="4000" dirty="0">
              <a:solidFill>
                <a:schemeClr val="bg1"/>
              </a:solidFill>
            </a:endParaRPr>
          </a:p>
          <a:p>
            <a:r>
              <a:rPr lang="hr-HR" sz="2200" b="1" dirty="0">
                <a:solidFill>
                  <a:schemeClr val="bg1"/>
                </a:solidFill>
              </a:rPr>
              <a:t> </a:t>
            </a:r>
            <a:endParaRPr lang="hr-HR" sz="2200" dirty="0">
              <a:solidFill>
                <a:schemeClr val="bg1"/>
              </a:solidFill>
            </a:endParaRPr>
          </a:p>
          <a:p>
            <a:pPr lvl="0" algn="just"/>
            <a:r>
              <a:rPr lang="hr-HR" sz="2200" dirty="0" smtClean="0">
                <a:solidFill>
                  <a:schemeClr val="bg1"/>
                </a:solidFill>
              </a:rPr>
              <a:t>1. Potpisan  </a:t>
            </a:r>
            <a:r>
              <a:rPr lang="hr-HR" sz="2200" dirty="0">
                <a:solidFill>
                  <a:srgbClr val="00B0F0"/>
                </a:solidFill>
                <a:hlinkClick r:id="rId3"/>
              </a:rPr>
              <a:t>Erasmus+ institucionalni </a:t>
            </a:r>
            <a:r>
              <a:rPr lang="hr-HR" sz="2200" dirty="0" smtClean="0">
                <a:solidFill>
                  <a:srgbClr val="00B0F0"/>
                </a:solidFill>
                <a:hlinkClick r:id="rId3"/>
              </a:rPr>
              <a:t>sporazum</a:t>
            </a:r>
            <a:r>
              <a:rPr lang="hr-HR" sz="2200" dirty="0" smtClean="0">
                <a:solidFill>
                  <a:schemeClr val="bg1"/>
                </a:solidFill>
              </a:rPr>
              <a:t>!  </a:t>
            </a:r>
          </a:p>
          <a:p>
            <a:pPr algn="just"/>
            <a:endParaRPr lang="hr-HR" sz="2200" dirty="0" smtClean="0">
              <a:solidFill>
                <a:schemeClr val="bg1"/>
              </a:solidFill>
            </a:endParaRPr>
          </a:p>
          <a:p>
            <a:pPr algn="just"/>
            <a:r>
              <a:rPr lang="hr-HR" sz="2200" dirty="0" smtClean="0">
                <a:solidFill>
                  <a:schemeClr val="bg1"/>
                </a:solidFill>
              </a:rPr>
              <a:t>2. Zadovoljavajuće </a:t>
            </a:r>
            <a:r>
              <a:rPr lang="hr-HR" sz="2200" dirty="0">
                <a:solidFill>
                  <a:schemeClr val="bg1"/>
                </a:solidFill>
              </a:rPr>
              <a:t>znanje engleskog i/ili stranog jezika na kojem se održava  nastava</a:t>
            </a:r>
            <a:r>
              <a:rPr lang="hr-HR" sz="2200" dirty="0" smtClean="0">
                <a:solidFill>
                  <a:schemeClr val="bg1"/>
                </a:solidFill>
              </a:rPr>
              <a:t>;</a:t>
            </a:r>
            <a:endParaRPr lang="hr-HR" sz="2200" dirty="0">
              <a:solidFill>
                <a:schemeClr val="bg1"/>
              </a:solidFill>
            </a:endParaRPr>
          </a:p>
          <a:p>
            <a:pPr algn="just"/>
            <a:endParaRPr lang="hr-HR" sz="2200" dirty="0" smtClean="0">
              <a:solidFill>
                <a:schemeClr val="bg1"/>
              </a:solidFill>
            </a:endParaRPr>
          </a:p>
          <a:p>
            <a:pPr algn="just"/>
            <a:r>
              <a:rPr lang="hr-HR" sz="2200" dirty="0" smtClean="0">
                <a:solidFill>
                  <a:schemeClr val="bg1"/>
                </a:solidFill>
              </a:rPr>
              <a:t>3. </a:t>
            </a:r>
            <a:r>
              <a:rPr lang="hr-HR" sz="2200" dirty="0">
                <a:solidFill>
                  <a:schemeClr val="bg1"/>
                </a:solidFill>
              </a:rPr>
              <a:t>Mobilnost na redovnom preddiplomskom, diplomskom ili poslijediplomskom studiju. Izvanredni studenti mogu se prijaviti uz uvjet da na mobilnosti pohađaju redovni studij na inozemnoj </a:t>
            </a:r>
            <a:r>
              <a:rPr lang="hr-HR" sz="2200" dirty="0" smtClean="0">
                <a:solidFill>
                  <a:schemeClr val="bg1"/>
                </a:solidFill>
              </a:rPr>
              <a:t>instituciji</a:t>
            </a:r>
          </a:p>
          <a:p>
            <a:pPr algn="just"/>
            <a:endParaRPr lang="hr-HR" sz="2200" dirty="0" smtClean="0">
              <a:solidFill>
                <a:schemeClr val="bg1"/>
              </a:solidFill>
            </a:endParaRPr>
          </a:p>
          <a:p>
            <a:pPr algn="just"/>
            <a:r>
              <a:rPr lang="hr-HR" sz="2200" dirty="0" smtClean="0">
                <a:solidFill>
                  <a:schemeClr val="bg1"/>
                </a:solidFill>
              </a:rPr>
              <a:t>4. </a:t>
            </a:r>
            <a:r>
              <a:rPr lang="hr-HR" sz="2200" dirty="0">
                <a:solidFill>
                  <a:schemeClr val="bg1"/>
                </a:solidFill>
              </a:rPr>
              <a:t>Student mora biti upisan u najmanje drugu godinu preddiplomskog studija i imati ostvareno najmanje 60 ECTS bodova u vrijeme realizacije </a:t>
            </a:r>
            <a:r>
              <a:rPr lang="hr-HR" sz="2200" dirty="0" smtClean="0">
                <a:solidFill>
                  <a:schemeClr val="bg1"/>
                </a:solidFill>
              </a:rPr>
              <a:t>mobilnosti</a:t>
            </a:r>
            <a:endParaRPr lang="hr-H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763284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200" b="1" dirty="0" smtClean="0"/>
          </a:p>
          <a:p>
            <a:pPr algn="just"/>
            <a:endParaRPr lang="hr-HR" sz="2200" b="1" dirty="0"/>
          </a:p>
          <a:p>
            <a:pPr algn="just"/>
            <a:r>
              <a:rPr lang="hr-HR" sz="2200" b="1" dirty="0"/>
              <a:t> </a:t>
            </a:r>
            <a:r>
              <a:rPr lang="hr-HR" sz="2200" dirty="0" smtClean="0">
                <a:solidFill>
                  <a:schemeClr val="bg1"/>
                </a:solidFill>
              </a:rPr>
              <a:t>5. </a:t>
            </a:r>
            <a:r>
              <a:rPr lang="hr-HR" sz="2200" dirty="0">
                <a:solidFill>
                  <a:schemeClr val="bg1"/>
                </a:solidFill>
              </a:rPr>
              <a:t>Studenti koji su u trenutku prijave na Natječaj na trećoj godini preddiplomskog studija, mogu se prijaviti za mobilnost </a:t>
            </a:r>
            <a:r>
              <a:rPr lang="hr-HR" sz="2200" b="1" dirty="0">
                <a:solidFill>
                  <a:schemeClr val="bg1"/>
                </a:solidFill>
              </a:rPr>
              <a:t>isključivo u ljetnom semestru</a:t>
            </a:r>
            <a:r>
              <a:rPr lang="hr-HR" sz="2200" dirty="0">
                <a:solidFill>
                  <a:schemeClr val="bg1"/>
                </a:solidFill>
              </a:rPr>
              <a:t> te su dužni pribaviti potvrdu o upisu na diplomski studij najkasnije prije početka mobilnosti</a:t>
            </a:r>
            <a:r>
              <a:rPr lang="hr-HR" sz="22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endParaRPr lang="hr-HR" sz="2200" dirty="0">
              <a:solidFill>
                <a:schemeClr val="bg1"/>
              </a:solidFill>
            </a:endParaRPr>
          </a:p>
          <a:p>
            <a:pPr algn="just"/>
            <a:r>
              <a:rPr lang="hr-HR" sz="2200" dirty="0" smtClean="0">
                <a:solidFill>
                  <a:schemeClr val="bg1"/>
                </a:solidFill>
              </a:rPr>
              <a:t>6. </a:t>
            </a:r>
            <a:r>
              <a:rPr lang="hr-HR" sz="2200" dirty="0">
                <a:solidFill>
                  <a:schemeClr val="bg1"/>
                </a:solidFill>
              </a:rPr>
              <a:t>Studijski boravak kao aktivnost u okviru Erasmus+ programa </a:t>
            </a:r>
            <a:r>
              <a:rPr lang="hr-HR" sz="2200" u="sng" dirty="0">
                <a:solidFill>
                  <a:schemeClr val="bg1"/>
                </a:solidFill>
              </a:rPr>
              <a:t>ne uključuje </a:t>
            </a:r>
            <a:r>
              <a:rPr lang="hr-HR" sz="2200" dirty="0">
                <a:solidFill>
                  <a:schemeClr val="bg1"/>
                </a:solidFill>
              </a:rPr>
              <a:t>samostalno istraživanje. Studenti koji tijekom studijskog boravka namjeravaju vršiti istraživanje ili pisati rad </a:t>
            </a:r>
            <a:r>
              <a:rPr lang="hr-HR" sz="2200" dirty="0" smtClean="0">
                <a:solidFill>
                  <a:schemeClr val="bg1"/>
                </a:solidFill>
              </a:rPr>
              <a:t>u prijavi moraju </a:t>
            </a:r>
            <a:r>
              <a:rPr lang="hr-HR" sz="2200" dirty="0">
                <a:solidFill>
                  <a:schemeClr val="bg1"/>
                </a:solidFill>
              </a:rPr>
              <a:t>priložiti prihvatno pismo tutora s institucije domaćina (tzv. </a:t>
            </a:r>
            <a:r>
              <a:rPr lang="hr-HR" sz="2200" i="1" dirty="0">
                <a:solidFill>
                  <a:schemeClr val="bg1"/>
                </a:solidFill>
                <a:hlinkClick r:id="rId3"/>
              </a:rPr>
              <a:t>Supervisor </a:t>
            </a:r>
            <a:r>
              <a:rPr lang="hr-HR" sz="2200" i="1" dirty="0" err="1">
                <a:solidFill>
                  <a:schemeClr val="bg1"/>
                </a:solidFill>
                <a:hlinkClick r:id="rId3"/>
              </a:rPr>
              <a:t>Acceptance</a:t>
            </a:r>
            <a:r>
              <a:rPr lang="hr-HR" sz="2200" i="1" dirty="0">
                <a:solidFill>
                  <a:schemeClr val="bg1"/>
                </a:solidFill>
                <a:hlinkClick r:id="rId3"/>
              </a:rPr>
              <a:t> </a:t>
            </a:r>
            <a:r>
              <a:rPr lang="hr-HR" sz="2200" i="1" dirty="0" err="1">
                <a:solidFill>
                  <a:schemeClr val="bg1"/>
                </a:solidFill>
                <a:hlinkClick r:id="rId3"/>
              </a:rPr>
              <a:t>Form</a:t>
            </a:r>
            <a:r>
              <a:rPr lang="hr-HR" sz="2200" i="1" dirty="0">
                <a:solidFill>
                  <a:schemeClr val="bg1"/>
                </a:solidFill>
                <a:hlinkClick r:id="rId3"/>
              </a:rPr>
              <a:t> for Erasmus+ Student</a:t>
            </a:r>
            <a:r>
              <a:rPr lang="hr-HR" sz="2200" dirty="0">
                <a:solidFill>
                  <a:schemeClr val="bg1"/>
                </a:solidFill>
              </a:rPr>
              <a:t>) iz kojeg je razvidno da student ima podršku tutora na instituciji domaćinu kao i odobrenje mentora na matičnom </a:t>
            </a:r>
            <a:r>
              <a:rPr lang="hr-HR" sz="2200" dirty="0" smtClean="0">
                <a:solidFill>
                  <a:schemeClr val="bg1"/>
                </a:solidFill>
              </a:rPr>
              <a:t>odjelu;</a:t>
            </a:r>
          </a:p>
          <a:p>
            <a:pPr algn="just"/>
            <a:endParaRPr lang="hr-HR" sz="2200" dirty="0">
              <a:solidFill>
                <a:schemeClr val="bg1"/>
              </a:solidFill>
            </a:endParaRPr>
          </a:p>
          <a:p>
            <a:pPr algn="just"/>
            <a:endParaRPr lang="hr-HR" sz="2200" dirty="0">
              <a:solidFill>
                <a:schemeClr val="bg1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788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16799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sz="2400" dirty="0" smtClean="0">
              <a:solidFill>
                <a:schemeClr val="bg1"/>
              </a:solidFill>
            </a:endParaRPr>
          </a:p>
          <a:p>
            <a:pPr algn="just"/>
            <a:r>
              <a:rPr lang="hr-HR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r-HR" sz="2400" dirty="0" smtClean="0">
                <a:solidFill>
                  <a:schemeClr val="bg1"/>
                </a:solidFill>
              </a:rPr>
              <a:t>Svrha </a:t>
            </a:r>
            <a:r>
              <a:rPr lang="hr-HR" sz="2400" dirty="0">
                <a:solidFill>
                  <a:schemeClr val="bg1"/>
                </a:solidFill>
              </a:rPr>
              <a:t>boravka na inozemnoj visokoškolskoj instituciji </a:t>
            </a:r>
            <a:r>
              <a:rPr lang="hr-HR" sz="2400" dirty="0" smtClean="0">
                <a:solidFill>
                  <a:schemeClr val="bg1"/>
                </a:solidFill>
              </a:rPr>
              <a:t>je </a:t>
            </a:r>
            <a:r>
              <a:rPr lang="hr-HR" sz="2400" b="1" dirty="0" smtClean="0">
                <a:solidFill>
                  <a:schemeClr val="bg1"/>
                </a:solidFill>
              </a:rPr>
              <a:t>studijski </a:t>
            </a:r>
            <a:r>
              <a:rPr lang="hr-HR" sz="2400" b="1" dirty="0">
                <a:solidFill>
                  <a:schemeClr val="bg1"/>
                </a:solidFill>
              </a:rPr>
              <a:t>boravak </a:t>
            </a:r>
            <a:r>
              <a:rPr lang="hr-HR" sz="2400" dirty="0">
                <a:solidFill>
                  <a:schemeClr val="bg1"/>
                </a:solidFill>
              </a:rPr>
              <a:t>koji podrazumijeva </a:t>
            </a:r>
            <a:r>
              <a:rPr lang="hr-HR" sz="2400" u="sng" dirty="0">
                <a:solidFill>
                  <a:schemeClr val="bg1"/>
                </a:solidFill>
              </a:rPr>
              <a:t>slušanje kolegija </a:t>
            </a:r>
            <a:r>
              <a:rPr lang="hr-HR" sz="2400" u="sng" dirty="0" smtClean="0">
                <a:solidFill>
                  <a:schemeClr val="bg1"/>
                </a:solidFill>
              </a:rPr>
              <a:t>uz obavezno polaganje </a:t>
            </a:r>
            <a:r>
              <a:rPr lang="hr-HR" sz="2400" u="sng" dirty="0">
                <a:solidFill>
                  <a:schemeClr val="bg1"/>
                </a:solidFill>
              </a:rPr>
              <a:t>ispita</a:t>
            </a:r>
            <a:r>
              <a:rPr lang="hr-HR" sz="2400" dirty="0">
                <a:solidFill>
                  <a:schemeClr val="bg1"/>
                </a:solidFill>
              </a:rPr>
              <a:t>. Za vrijeme mobilnosti student mora zadržati jednako opterećenje koje bi imao na matičnom studijskom programu, odnosno najmanje 3 ECTS boda po mjesecu mobilnosti (npr. ako student na mobilnosti ostaje 5 mjeseci mora ostvariti minimalno 15 ECTS bodova</a:t>
            </a:r>
            <a:r>
              <a:rPr lang="hr-HR" sz="2400" dirty="0" smtClean="0">
                <a:solidFill>
                  <a:schemeClr val="bg1"/>
                </a:solidFill>
              </a:rPr>
              <a:t>). </a:t>
            </a:r>
          </a:p>
          <a:p>
            <a:pPr algn="just"/>
            <a:r>
              <a:rPr lang="hr-HR" sz="2400" dirty="0" smtClean="0">
                <a:solidFill>
                  <a:schemeClr val="bg1"/>
                </a:solidFill>
              </a:rPr>
              <a:t>Ova odredba se ne odnosi na studente koji tijekom studijskog boravka namjeravaju vršiti istraživanje ili pisati završni/diplomski rad. Ovisno o raspoloživosti financijskih sredstava za provedbu </a:t>
            </a:r>
            <a:r>
              <a:rPr lang="hr-HR" sz="2400" dirty="0" err="1" smtClean="0">
                <a:solidFill>
                  <a:schemeClr val="bg1"/>
                </a:solidFill>
              </a:rPr>
              <a:t>Erasmus</a:t>
            </a:r>
            <a:r>
              <a:rPr lang="hr-HR" sz="2400" dirty="0" smtClean="0">
                <a:solidFill>
                  <a:schemeClr val="bg1"/>
                </a:solidFill>
              </a:rPr>
              <a:t>+ programa mobilnosti, trajanje mobilnosti u svrhu istraživanja ili pisanja završnog/diplomskog rada može se vremenski ograničiti na tri mjeseca.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76328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ŠTO JE POTREBNO NAPRAVITI PRIJE PRIJAVE</a:t>
            </a:r>
            <a:endParaRPr lang="hr-HR" sz="4000" dirty="0">
              <a:solidFill>
                <a:schemeClr val="bg1"/>
              </a:solidFill>
            </a:endParaRPr>
          </a:p>
          <a:p>
            <a:pPr lvl="0"/>
            <a:endParaRPr lang="hr-H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/>
                </a:solidFill>
              </a:rPr>
              <a:t>obavijestiti </a:t>
            </a:r>
            <a:r>
              <a:rPr lang="hr-HR" sz="2400" dirty="0" smtClean="0">
                <a:solidFill>
                  <a:schemeClr val="bg1"/>
                </a:solidFill>
              </a:rPr>
              <a:t>ECTS/Erasmus </a:t>
            </a:r>
            <a:r>
              <a:rPr lang="hr-HR" sz="2400" dirty="0">
                <a:solidFill>
                  <a:schemeClr val="bg1"/>
                </a:solidFill>
              </a:rPr>
              <a:t>koordinatora na matičnom </a:t>
            </a:r>
            <a:r>
              <a:rPr lang="hr-HR" sz="2400" dirty="0" smtClean="0">
                <a:solidFill>
                  <a:schemeClr val="bg1"/>
                </a:solidFill>
              </a:rPr>
              <a:t>Odjelu/ima </a:t>
            </a:r>
            <a:r>
              <a:rPr lang="hr-HR" sz="2400" dirty="0">
                <a:solidFill>
                  <a:schemeClr val="bg1"/>
                </a:solidFill>
              </a:rPr>
              <a:t>o namjeri prijave na Natječaj te se s njime posavjetovati oko izbora inozemne visokoškolske </a:t>
            </a:r>
            <a:r>
              <a:rPr lang="hr-HR" sz="2400" dirty="0" smtClean="0">
                <a:solidFill>
                  <a:schemeClr val="bg1"/>
                </a:solidFill>
              </a:rPr>
              <a:t>institucije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hr-H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hr-HR" sz="2400" dirty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bg1"/>
                </a:solidFill>
              </a:rPr>
              <a:t> informirati se o </a:t>
            </a:r>
            <a:r>
              <a:rPr lang="hr-HR" sz="2400" dirty="0">
                <a:solidFill>
                  <a:schemeClr val="bg1"/>
                </a:solidFill>
              </a:rPr>
              <a:t>studijskim programima, kolegijima, jeziku  na kojem se izvodi nastava kao i uvjetima </a:t>
            </a:r>
            <a:r>
              <a:rPr lang="hr-HR" sz="2400" dirty="0" smtClean="0">
                <a:solidFill>
                  <a:schemeClr val="bg1"/>
                </a:solidFill>
              </a:rPr>
              <a:t>poznavanja jezika </a:t>
            </a:r>
            <a:r>
              <a:rPr lang="hr-HR" sz="2400" dirty="0">
                <a:solidFill>
                  <a:schemeClr val="bg1"/>
                </a:solidFill>
              </a:rPr>
              <a:t>za Erasmus+ studente </a:t>
            </a:r>
            <a:endParaRPr lang="hr-HR" sz="2400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hr-HR" sz="2400" dirty="0">
              <a:solidFill>
                <a:schemeClr val="bg1"/>
              </a:solidFill>
            </a:endParaRPr>
          </a:p>
          <a:p>
            <a:pPr lvl="0" algn="just"/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63284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POSTUPAK PRIJAVE</a:t>
            </a:r>
            <a:endParaRPr lang="hr-HR" sz="4000" dirty="0">
              <a:solidFill>
                <a:schemeClr val="bg1"/>
              </a:solidFill>
            </a:endParaRPr>
          </a:p>
          <a:p>
            <a:pPr lvl="0"/>
            <a:endParaRPr lang="hr-HR" sz="2400" dirty="0" smtClean="0">
              <a:solidFill>
                <a:schemeClr val="bg1"/>
              </a:solidFill>
            </a:endParaRPr>
          </a:p>
          <a:p>
            <a:pPr algn="just"/>
            <a:r>
              <a:rPr lang="hr-HR" sz="2400" dirty="0">
                <a:solidFill>
                  <a:schemeClr val="bg1"/>
                </a:solidFill>
              </a:rPr>
              <a:t>Prijava za mobilnost studenata treba sadržavati sljedeće dokumente na</a:t>
            </a:r>
            <a:r>
              <a:rPr lang="hr-HR" sz="2400" b="1" dirty="0">
                <a:solidFill>
                  <a:schemeClr val="bg1"/>
                </a:solidFill>
              </a:rPr>
              <a:t> </a:t>
            </a:r>
            <a:r>
              <a:rPr lang="hr-HR" sz="2400" b="1" u="sng" dirty="0">
                <a:solidFill>
                  <a:schemeClr val="bg1"/>
                </a:solidFill>
              </a:rPr>
              <a:t>hrvatskom jeziku</a:t>
            </a:r>
            <a:r>
              <a:rPr lang="hr-HR" sz="2400" b="1" dirty="0">
                <a:solidFill>
                  <a:schemeClr val="bg1"/>
                </a:solidFill>
              </a:rPr>
              <a:t>:</a:t>
            </a:r>
            <a:endParaRPr lang="hr-HR" sz="2400" dirty="0">
              <a:solidFill>
                <a:schemeClr val="bg1"/>
              </a:solidFill>
            </a:endParaRPr>
          </a:p>
          <a:p>
            <a:pPr marL="457200" lvl="0" indent="-457200" algn="just">
              <a:buAutoNum type="arabicPeriod"/>
            </a:pPr>
            <a:r>
              <a:rPr lang="hr-HR" sz="2400" dirty="0" smtClean="0">
                <a:solidFill>
                  <a:schemeClr val="bg1"/>
                </a:solidFill>
              </a:rPr>
              <a:t>Popunjen </a:t>
            </a:r>
            <a:r>
              <a:rPr lang="hr-HR" sz="2400" dirty="0">
                <a:solidFill>
                  <a:schemeClr val="bg1"/>
                </a:solidFill>
                <a:hlinkClick r:id="rId3"/>
              </a:rPr>
              <a:t>prijavni obrazac </a:t>
            </a:r>
            <a:r>
              <a:rPr lang="hr-HR" sz="2400" dirty="0">
                <a:solidFill>
                  <a:schemeClr val="bg1"/>
                </a:solidFill>
              </a:rPr>
              <a:t>za studijski </a:t>
            </a:r>
            <a:r>
              <a:rPr lang="hr-HR" sz="2400" dirty="0" smtClean="0">
                <a:solidFill>
                  <a:schemeClr val="bg1"/>
                </a:solidFill>
              </a:rPr>
              <a:t>boravak (moguća je prijava na najviše 3 institucije),</a:t>
            </a:r>
          </a:p>
          <a:p>
            <a:pPr marL="457200" lvl="0" indent="-457200" algn="just">
              <a:buAutoNum type="arabicPeriod"/>
            </a:pPr>
            <a:r>
              <a:rPr lang="hr-HR" sz="2400" dirty="0" smtClean="0">
                <a:solidFill>
                  <a:schemeClr val="bg1"/>
                </a:solidFill>
                <a:hlinkClick r:id="rId4"/>
              </a:rPr>
              <a:t>Pismo </a:t>
            </a:r>
            <a:r>
              <a:rPr lang="hr-HR" sz="2400" dirty="0">
                <a:solidFill>
                  <a:schemeClr val="bg1"/>
                </a:solidFill>
                <a:hlinkClick r:id="rId4"/>
              </a:rPr>
              <a:t>motivacije </a:t>
            </a:r>
            <a:r>
              <a:rPr lang="hr-HR" sz="2400" dirty="0">
                <a:solidFill>
                  <a:schemeClr val="bg1"/>
                </a:solidFill>
              </a:rPr>
              <a:t>(najviše jedna stranica formata A4</a:t>
            </a:r>
            <a:r>
              <a:rPr lang="hr-HR" sz="2400" dirty="0" smtClean="0">
                <a:solidFill>
                  <a:schemeClr val="bg1"/>
                </a:solidFill>
              </a:rPr>
              <a:t>),</a:t>
            </a:r>
          </a:p>
          <a:p>
            <a:pPr marL="457200" lvl="0" indent="-457200" algn="just">
              <a:buAutoNum type="arabicPeriod"/>
            </a:pPr>
            <a:r>
              <a:rPr lang="hr-HR" sz="2400" dirty="0" smtClean="0">
                <a:solidFill>
                  <a:schemeClr val="bg1"/>
                </a:solidFill>
              </a:rPr>
              <a:t>Životopis </a:t>
            </a:r>
            <a:r>
              <a:rPr lang="hr-HR" sz="2400" dirty="0">
                <a:solidFill>
                  <a:schemeClr val="bg1"/>
                </a:solidFill>
              </a:rPr>
              <a:t>(u </a:t>
            </a:r>
            <a:r>
              <a:rPr lang="hr-HR" sz="2400" i="1" dirty="0">
                <a:solidFill>
                  <a:schemeClr val="bg1"/>
                </a:solidFill>
                <a:hlinkClick r:id="rId5"/>
              </a:rPr>
              <a:t>Europass CV format</a:t>
            </a:r>
            <a:r>
              <a:rPr lang="hr-HR" sz="2400" dirty="0">
                <a:solidFill>
                  <a:schemeClr val="bg1"/>
                </a:solidFill>
              </a:rPr>
              <a:t>-u</a:t>
            </a:r>
            <a:r>
              <a:rPr lang="hr-HR" sz="2400" dirty="0" smtClean="0">
                <a:solidFill>
                  <a:schemeClr val="bg1"/>
                </a:solidFill>
              </a:rPr>
              <a:t>),</a:t>
            </a:r>
          </a:p>
          <a:p>
            <a:pPr marL="457200" lvl="0" indent="-457200" algn="just">
              <a:buAutoNum type="arabicPeriod"/>
            </a:pPr>
            <a:r>
              <a:rPr lang="hr-HR" sz="2400" dirty="0" smtClean="0">
                <a:solidFill>
                  <a:schemeClr val="bg1"/>
                </a:solidFill>
              </a:rPr>
              <a:t>Preslika osobne iskaznice ili važeće putne isprave</a:t>
            </a:r>
          </a:p>
          <a:p>
            <a:pPr marL="457200" lvl="0" indent="-457200" algn="just">
              <a:buAutoNum type="arabicPeriod"/>
            </a:pPr>
            <a:r>
              <a:rPr lang="hr-HR" sz="2400" dirty="0" smtClean="0">
                <a:solidFill>
                  <a:schemeClr val="bg1"/>
                </a:solidFill>
              </a:rPr>
              <a:t>Potvrdu </a:t>
            </a:r>
            <a:r>
              <a:rPr lang="hr-HR" sz="2400" dirty="0">
                <a:solidFill>
                  <a:schemeClr val="bg1"/>
                </a:solidFill>
              </a:rPr>
              <a:t>o statusu </a:t>
            </a:r>
            <a:r>
              <a:rPr lang="hr-HR" sz="2400" dirty="0" smtClean="0">
                <a:solidFill>
                  <a:schemeClr val="bg1"/>
                </a:solidFill>
              </a:rPr>
              <a:t>studenta,</a:t>
            </a:r>
          </a:p>
          <a:p>
            <a:pPr marL="457200" lvl="0" indent="-457200" algn="just">
              <a:buAutoNum type="arabicPeriod"/>
            </a:pPr>
            <a:r>
              <a:rPr lang="hr-HR" sz="2400" dirty="0" smtClean="0">
                <a:solidFill>
                  <a:schemeClr val="bg1"/>
                </a:solidFill>
              </a:rPr>
              <a:t>Ovjeren </a:t>
            </a:r>
            <a:r>
              <a:rPr lang="hr-HR" sz="2400" dirty="0">
                <a:solidFill>
                  <a:schemeClr val="bg1"/>
                </a:solidFill>
              </a:rPr>
              <a:t>prijepis ocjena svih položenih ispita (studenti diplomske razine studija moraju dostaviti i prijepis ocjena preddiplomske razine </a:t>
            </a:r>
            <a:r>
              <a:rPr lang="hr-HR" sz="2400" dirty="0" smtClean="0">
                <a:solidFill>
                  <a:schemeClr val="bg1"/>
                </a:solidFill>
              </a:rPr>
              <a:t>studija, </a:t>
            </a:r>
            <a:r>
              <a:rPr lang="hr-HR" sz="2400" dirty="0">
                <a:solidFill>
                  <a:schemeClr val="bg1"/>
                </a:solidFill>
              </a:rPr>
              <a:t>a studenti doktorskih studija moraju dostaviti i prijepise ocjena preddiplomske i diplomske </a:t>
            </a:r>
            <a:r>
              <a:rPr lang="hr-HR" sz="2400" dirty="0" smtClean="0">
                <a:solidFill>
                  <a:schemeClr val="bg1"/>
                </a:solidFill>
              </a:rPr>
              <a:t>razine),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425" y="548680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r-HR" sz="2400" dirty="0" smtClean="0">
                <a:solidFill>
                  <a:schemeClr val="bg1"/>
                </a:solidFill>
              </a:rPr>
              <a:t>7. Potvrdu o znanju stranog jezika (potvrda o završenom stupnju tečaja stranog jezika, prijepis ocjena ili slične potvrde, ukoliko student ima takve potvrde), ne odnosi se na studente stranih jezika i studente kroatistike koji namjeravaju slušati predavanja na hrvatskom jeziku,</a:t>
            </a:r>
          </a:p>
          <a:p>
            <a:pPr lvl="0" algn="just"/>
            <a:r>
              <a:rPr lang="hr-HR" sz="2400" dirty="0" smtClean="0">
                <a:solidFill>
                  <a:schemeClr val="bg1"/>
                </a:solidFill>
              </a:rPr>
              <a:t>8. Potvrdu o sudjelovanju u aktivnostima sekcije studentske organizacije </a:t>
            </a:r>
            <a:r>
              <a:rPr lang="hr-HR" sz="2400" i="1" dirty="0" smtClean="0">
                <a:solidFill>
                  <a:schemeClr val="bg1"/>
                </a:solidFill>
              </a:rPr>
              <a:t>Erasmus Student </a:t>
            </a:r>
            <a:r>
              <a:rPr lang="hr-HR" sz="2400" i="1" dirty="0" err="1" smtClean="0">
                <a:solidFill>
                  <a:schemeClr val="bg1"/>
                </a:solidFill>
              </a:rPr>
              <a:t>Network</a:t>
            </a:r>
            <a:r>
              <a:rPr lang="hr-HR" sz="2400" dirty="0" smtClean="0">
                <a:solidFill>
                  <a:schemeClr val="bg1"/>
                </a:solidFill>
              </a:rPr>
              <a:t>-a „ESN Zadar“ potpisanu od strane predsjednika studentske organizacije „ESN Zadar“ (ukoliko student ima takvu potvrdu),</a:t>
            </a:r>
          </a:p>
          <a:p>
            <a:pPr lvl="0" algn="just"/>
            <a:r>
              <a:rPr lang="hr-HR" sz="2400" dirty="0" smtClean="0">
                <a:solidFill>
                  <a:schemeClr val="bg1"/>
                </a:solidFill>
              </a:rPr>
              <a:t>9. Prihvatno pismo tutora na instituciji domaćinu tzv. </a:t>
            </a:r>
            <a:r>
              <a:rPr lang="hr-HR" sz="2400" i="1" dirty="0" smtClean="0">
                <a:solidFill>
                  <a:schemeClr val="bg1"/>
                </a:solidFill>
                <a:hlinkClick r:id="rId3"/>
              </a:rPr>
              <a:t>Supervisor </a:t>
            </a:r>
            <a:r>
              <a:rPr lang="hr-HR" sz="2400" i="1" dirty="0" err="1" smtClean="0">
                <a:solidFill>
                  <a:schemeClr val="bg1"/>
                </a:solidFill>
                <a:hlinkClick r:id="rId3"/>
              </a:rPr>
              <a:t>Acceptance</a:t>
            </a:r>
            <a:r>
              <a:rPr lang="hr-HR" sz="2400" i="1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hr-HR" sz="2400" i="1" dirty="0" err="1" smtClean="0">
                <a:solidFill>
                  <a:schemeClr val="bg1"/>
                </a:solidFill>
                <a:hlinkClick r:id="rId3"/>
              </a:rPr>
              <a:t>Form</a:t>
            </a:r>
            <a:r>
              <a:rPr lang="hr-HR" sz="2400" i="1" dirty="0" smtClean="0">
                <a:solidFill>
                  <a:schemeClr val="bg1"/>
                </a:solidFill>
                <a:hlinkClick r:id="rId3"/>
              </a:rPr>
              <a:t> for Erasmus+ Student</a:t>
            </a:r>
            <a:r>
              <a:rPr lang="hr-HR" sz="2400" dirty="0" smtClean="0">
                <a:solidFill>
                  <a:schemeClr val="bg1"/>
                </a:solidFill>
              </a:rPr>
              <a:t> (za studente koji za vrijeme studijskog boravka namjeravaju vršiti istraživanje ili pisati završni/diplomski rad).</a:t>
            </a:r>
          </a:p>
          <a:p>
            <a:pPr marL="457200" lvl="0" indent="-457200" algn="just">
              <a:buAutoNum type="arabicPeriod"/>
            </a:pP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425" y="548680"/>
            <a:ext cx="76328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r-HR" sz="2400" dirty="0" smtClean="0">
                <a:solidFill>
                  <a:schemeClr val="bg1"/>
                </a:solidFill>
              </a:rPr>
              <a:t>10. Prijavni obrazac za studente s invaliditetom (</a:t>
            </a:r>
            <a:r>
              <a:rPr 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Prijavni obrazac za studente s invaliditetom još nije objavljen od strane Agencije za mobilnost i programe EU stoga je potrebno da se studenti, po objavi rezultata Natječaja, jave Uredu za međunarodnu </a:t>
            </a:r>
            <a:r>
              <a:rPr lang="vi-VN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suradnj</a:t>
            </a:r>
            <a:r>
              <a:rPr lang="hr-H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u)</a:t>
            </a:r>
            <a:r>
              <a:rPr lang="hr-HR" sz="2400" dirty="0" smtClean="0">
                <a:solidFill>
                  <a:schemeClr val="bg1"/>
                </a:solidFill>
              </a:rPr>
              <a:t>;</a:t>
            </a:r>
          </a:p>
          <a:p>
            <a:pPr lvl="0" algn="just"/>
            <a:r>
              <a:rPr lang="hr-HR" sz="2400" dirty="0" smtClean="0">
                <a:solidFill>
                  <a:schemeClr val="bg1"/>
                </a:solidFill>
              </a:rPr>
              <a:t>11. Dokumenti koji dokazuju slabiji socioekonomski status studenata (potvrda nadležne porezne uprave o visini prihoda za sve članove zajedničkog kućanstva, potvrda nadležne ustanove za mirovinsko osiguranje o visini mirovine (u slučaju da su članovi kućanstva umirovljenici), izjava o članovima zajedničkog kućanstva koja ne mora biti ovjerena od javnog bilježnika;</a:t>
            </a:r>
          </a:p>
          <a:p>
            <a:pPr lvl="0" algn="just"/>
            <a:r>
              <a:rPr lang="hr-HR" sz="2400" dirty="0" smtClean="0">
                <a:solidFill>
                  <a:schemeClr val="bg1"/>
                </a:solidFill>
              </a:rPr>
              <a:t>12. Dokumenti koji dokazuju status azilanta i stranca pod supsidijarnom zaštitom (odluka kojom se odobrava azil ili supsidijarna zaštita, dozvola boravka, identifikacijska isprava).</a:t>
            </a:r>
          </a:p>
          <a:p>
            <a:pPr marL="457200" lvl="0" indent="-457200">
              <a:buAutoNum type="arabicPeriod"/>
            </a:pP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63284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4000" u="sng" dirty="0" smtClean="0"/>
          </a:p>
          <a:p>
            <a:pPr algn="ctr"/>
            <a:endParaRPr lang="hr-HR" sz="4000" u="sng" dirty="0"/>
          </a:p>
          <a:p>
            <a:pPr algn="ctr"/>
            <a:endParaRPr lang="hr-HR" sz="4000" u="sng" dirty="0" smtClean="0"/>
          </a:p>
          <a:p>
            <a:pPr algn="ctr"/>
            <a:endParaRPr lang="hr-HR" sz="4000" u="sng" dirty="0"/>
          </a:p>
          <a:p>
            <a:pPr algn="ctr"/>
            <a:endParaRPr lang="hr-HR" sz="4000" u="sng" dirty="0" smtClean="0"/>
          </a:p>
          <a:p>
            <a:pPr algn="ctr"/>
            <a:r>
              <a:rPr lang="hr-HR" sz="4000" b="1" u="sng" dirty="0" smtClean="0">
                <a:solidFill>
                  <a:schemeClr val="bg1"/>
                </a:solidFill>
              </a:rPr>
              <a:t>ROK </a:t>
            </a:r>
            <a:r>
              <a:rPr lang="hr-HR" sz="4000" b="1" u="sng" dirty="0">
                <a:solidFill>
                  <a:schemeClr val="bg1"/>
                </a:solidFill>
              </a:rPr>
              <a:t>ZA PRIJAVU JE </a:t>
            </a:r>
            <a:endParaRPr lang="hr-HR" sz="4000" b="1" u="sng" dirty="0" smtClean="0">
              <a:solidFill>
                <a:schemeClr val="bg1"/>
              </a:solidFill>
            </a:endParaRPr>
          </a:p>
          <a:p>
            <a:pPr algn="ctr"/>
            <a:r>
              <a:rPr lang="hr-HR" sz="4000" b="1" u="sng" dirty="0" smtClean="0">
                <a:solidFill>
                  <a:schemeClr val="bg1"/>
                </a:solidFill>
              </a:rPr>
              <a:t>24. </a:t>
            </a:r>
            <a:r>
              <a:rPr lang="hr-HR" sz="4000" b="1" u="sng" dirty="0">
                <a:solidFill>
                  <a:schemeClr val="bg1"/>
                </a:solidFill>
              </a:rPr>
              <a:t>OŽUJKA </a:t>
            </a:r>
            <a:r>
              <a:rPr lang="hr-HR" sz="4000" b="1" u="sng" dirty="0" smtClean="0">
                <a:solidFill>
                  <a:schemeClr val="bg1"/>
                </a:solidFill>
              </a:rPr>
              <a:t>2017. GODINE</a:t>
            </a:r>
          </a:p>
          <a:p>
            <a:pPr algn="ctr"/>
            <a:endParaRPr lang="hr-HR" sz="1000" dirty="0">
              <a:solidFill>
                <a:schemeClr val="bg1"/>
              </a:solidFill>
            </a:endParaRPr>
          </a:p>
          <a:p>
            <a:pPr lvl="0" algn="ctr"/>
            <a:r>
              <a:rPr lang="hr-HR" sz="4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r-HR" sz="4000" dirty="0" smtClean="0">
                <a:solidFill>
                  <a:schemeClr val="bg1"/>
                </a:solidFill>
              </a:rPr>
              <a:t>Više </a:t>
            </a:r>
            <a:r>
              <a:rPr lang="hr-HR" sz="4000" dirty="0">
                <a:solidFill>
                  <a:schemeClr val="bg1"/>
                </a:solidFill>
              </a:rPr>
              <a:t>na radionicama ESN-a Zadar nakon prezentacija! 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57" y="404664"/>
            <a:ext cx="2112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6328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KRITERIJI ODABIRA </a:t>
            </a:r>
            <a:endParaRPr lang="hr-HR" sz="4000" b="1" dirty="0" smtClean="0">
              <a:solidFill>
                <a:schemeClr val="bg1"/>
              </a:solidFill>
            </a:endParaRPr>
          </a:p>
          <a:p>
            <a:endParaRPr lang="hr-HR" sz="40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/>
                </a:solidFill>
              </a:rPr>
              <a:t>Dostavljena kompletna Natječajem zatražena dokumentacija uz ispravno popunjen prijavni obrazac do navedenog roka </a:t>
            </a:r>
            <a:r>
              <a:rPr lang="hr-HR" sz="2400" b="1" dirty="0">
                <a:solidFill>
                  <a:schemeClr val="bg1"/>
                </a:solidFill>
              </a:rPr>
              <a:t>(</a:t>
            </a:r>
            <a:r>
              <a:rPr lang="hr-HR" sz="2400" b="1" dirty="0" smtClean="0">
                <a:solidFill>
                  <a:schemeClr val="bg1"/>
                </a:solidFill>
              </a:rPr>
              <a:t>24. </a:t>
            </a:r>
            <a:r>
              <a:rPr lang="hr-HR" sz="2400" b="1" dirty="0">
                <a:solidFill>
                  <a:schemeClr val="bg1"/>
                </a:solidFill>
              </a:rPr>
              <a:t>ožujka </a:t>
            </a:r>
            <a:r>
              <a:rPr lang="hr-HR" sz="2400" b="1" dirty="0" smtClean="0">
                <a:solidFill>
                  <a:schemeClr val="bg1"/>
                </a:solidFill>
              </a:rPr>
              <a:t>2017. </a:t>
            </a:r>
            <a:r>
              <a:rPr lang="hr-HR" sz="2400" b="1" dirty="0">
                <a:solidFill>
                  <a:schemeClr val="bg1"/>
                </a:solidFill>
              </a:rPr>
              <a:t>godine</a:t>
            </a:r>
            <a:r>
              <a:rPr lang="hr-HR" sz="2400" b="1" dirty="0" smtClean="0">
                <a:solidFill>
                  <a:schemeClr val="bg1"/>
                </a:solidFill>
              </a:rPr>
              <a:t>)</a:t>
            </a:r>
            <a:r>
              <a:rPr lang="hr-HR" sz="2400" dirty="0" smtClean="0">
                <a:solidFill>
                  <a:schemeClr val="bg1"/>
                </a:solidFill>
              </a:rPr>
              <a:t>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bg1"/>
                </a:solidFill>
              </a:rPr>
              <a:t>Akademski </a:t>
            </a:r>
            <a:r>
              <a:rPr lang="hr-HR" sz="2400" dirty="0">
                <a:solidFill>
                  <a:schemeClr val="bg1"/>
                </a:solidFill>
              </a:rPr>
              <a:t>uspjeh (ponderirani prosjek ocjena iznad 3,500) koji kandidatu nosi od 10 do 25 </a:t>
            </a:r>
            <a:r>
              <a:rPr lang="hr-HR" sz="2400" dirty="0" smtClean="0">
                <a:solidFill>
                  <a:schemeClr val="bg1"/>
                </a:solidFill>
              </a:rPr>
              <a:t>bodova;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bg1"/>
                </a:solidFill>
              </a:rPr>
              <a:t>Pismo </a:t>
            </a:r>
            <a:r>
              <a:rPr lang="hr-HR" sz="2400" dirty="0">
                <a:solidFill>
                  <a:schemeClr val="bg1"/>
                </a:solidFill>
              </a:rPr>
              <a:t>motivacije koje kandidatu nosi od 0 do 3 boda (pismo motivacije boduje se sukladno tri kriterija i to: kvaliteta obrazloženja akademske motivacije za mobilnost (1 bod), kvaliteta obrazloženja </a:t>
            </a:r>
            <a:r>
              <a:rPr lang="hr-HR" sz="2400" dirty="0" err="1">
                <a:solidFill>
                  <a:schemeClr val="bg1"/>
                </a:solidFill>
              </a:rPr>
              <a:t>socio</a:t>
            </a:r>
            <a:r>
              <a:rPr lang="hr-HR" sz="2400" dirty="0">
                <a:solidFill>
                  <a:schemeClr val="bg1"/>
                </a:solidFill>
              </a:rPr>
              <a:t>-kulturne motivacije za mobilnost (1 bod) te umijeće pisanog izražavanja (1 bod)); </a:t>
            </a:r>
          </a:p>
        </p:txBody>
      </p:sp>
    </p:spTree>
    <p:extLst>
      <p:ext uri="{BB962C8B-B14F-4D97-AF65-F5344CB8AC3E}">
        <p14:creationId xmlns:p14="http://schemas.microsoft.com/office/powerpoint/2010/main" val="35833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bg1"/>
                </a:solidFill>
              </a:rPr>
              <a:t>Znanje </a:t>
            </a:r>
            <a:r>
              <a:rPr lang="hr-HR" sz="2400" dirty="0">
                <a:solidFill>
                  <a:schemeClr val="bg1"/>
                </a:solidFill>
              </a:rPr>
              <a:t>engleskog jezika/</a:t>
            </a:r>
            <a:r>
              <a:rPr lang="hr-HR" sz="2400" dirty="0" err="1">
                <a:solidFill>
                  <a:schemeClr val="bg1"/>
                </a:solidFill>
              </a:rPr>
              <a:t>jezika</a:t>
            </a:r>
            <a:r>
              <a:rPr lang="hr-HR" sz="2400" dirty="0">
                <a:solidFill>
                  <a:schemeClr val="bg1"/>
                </a:solidFill>
              </a:rPr>
              <a:t> na kojem će se održavati nastava koje kandidatu nosi od 0 do 1 bod;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/>
                </a:solidFill>
              </a:rPr>
              <a:t>Aktivno sudjelovanje u aktivnostima sekcije studentske organizacije </a:t>
            </a:r>
            <a:r>
              <a:rPr lang="hr-HR" sz="2400" i="1" dirty="0">
                <a:solidFill>
                  <a:schemeClr val="bg1"/>
                </a:solidFill>
              </a:rPr>
              <a:t>Erasmus Student </a:t>
            </a:r>
            <a:r>
              <a:rPr lang="hr-HR" sz="2400" i="1" dirty="0" err="1">
                <a:solidFill>
                  <a:schemeClr val="bg1"/>
                </a:solidFill>
              </a:rPr>
              <a:t>Network</a:t>
            </a:r>
            <a:r>
              <a:rPr lang="hr-HR" sz="2400" dirty="0">
                <a:solidFill>
                  <a:schemeClr val="bg1"/>
                </a:solidFill>
              </a:rPr>
              <a:t>-a „ESN Zadar“ koje kandidatu nosi od 0 do 1 bod;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/>
                </a:solidFill>
              </a:rPr>
              <a:t>Prednost kandidatima koji do sada nisu sudjelovali u nekom od programa mobilnosti;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/>
                </a:solidFill>
              </a:rPr>
              <a:t>Prednost studentima preddiplomske i diplomske razine studija pred studentima doktorskih studija. Doktorski studenti imaju pravo prijaviti se na Natječaj uz ograničenje sukladno kojem mobilnost u okviru Erasmus+ programa može ostvariti najviše dva doktorska studenta </a:t>
            </a:r>
            <a:r>
              <a:rPr lang="hr-HR" sz="2400" dirty="0" smtClean="0">
                <a:solidFill>
                  <a:schemeClr val="bg1"/>
                </a:solidFill>
              </a:rPr>
              <a:t>tijekom jedne akademske godine;</a:t>
            </a:r>
            <a:endParaRPr lang="hr-HR" sz="2400" dirty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bg1"/>
                </a:solidFill>
              </a:rPr>
              <a:t>Mogući dodatni </a:t>
            </a:r>
            <a:r>
              <a:rPr lang="hr-HR" sz="2400" dirty="0">
                <a:solidFill>
                  <a:schemeClr val="bg1"/>
                </a:solidFill>
              </a:rPr>
              <a:t>kriterij </a:t>
            </a:r>
            <a:r>
              <a:rPr lang="hr-HR" sz="2400" dirty="0" smtClean="0">
                <a:solidFill>
                  <a:schemeClr val="bg1"/>
                </a:solidFill>
              </a:rPr>
              <a:t>– intervju.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772828" y="1259048"/>
            <a:ext cx="3059833" cy="3889912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4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PROGRAM</a:t>
            </a:r>
          </a:p>
          <a:p>
            <a:pPr algn="l"/>
            <a:r>
              <a:rPr lang="hr-HR" sz="4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ERASMUS+</a:t>
            </a:r>
          </a:p>
          <a:p>
            <a:pPr algn="l"/>
            <a:r>
              <a:rPr lang="hr-HR" sz="4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INFO</a:t>
            </a:r>
          </a:p>
          <a:p>
            <a:pPr algn="l"/>
            <a:r>
              <a:rPr lang="hr-HR" sz="4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DANA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300"/>
            <a:ext cx="5108575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NAKON ODABIRA </a:t>
            </a:r>
            <a:r>
              <a:rPr lang="hr-HR" sz="4000" b="1" dirty="0" smtClean="0">
                <a:solidFill>
                  <a:schemeClr val="bg1"/>
                </a:solidFill>
              </a:rPr>
              <a:t>KANDIDATA</a:t>
            </a:r>
          </a:p>
          <a:p>
            <a:endParaRPr lang="hr-HR" sz="40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</a:rPr>
              <a:t>Konačni odabir inozemnog sveučilišta i nominacija,</a:t>
            </a:r>
            <a:endParaRPr lang="hr-HR" sz="2400" dirty="0">
              <a:solidFill>
                <a:schemeClr val="bg1"/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bg1"/>
                </a:solidFill>
              </a:rPr>
              <a:t>Biranje kolegija i sastavljanje </a:t>
            </a:r>
            <a:r>
              <a:rPr lang="hr-HR" sz="2400" dirty="0" smtClean="0">
                <a:solidFill>
                  <a:schemeClr val="bg1"/>
                </a:solidFill>
                <a:hlinkClick r:id="rId3"/>
              </a:rPr>
              <a:t>Sporazuma </a:t>
            </a:r>
            <a:r>
              <a:rPr lang="hr-HR" sz="2400" dirty="0">
                <a:solidFill>
                  <a:schemeClr val="bg1"/>
                </a:solidFill>
                <a:hlinkClick r:id="rId3"/>
              </a:rPr>
              <a:t>o </a:t>
            </a:r>
            <a:r>
              <a:rPr lang="hr-HR" sz="2400" dirty="0" smtClean="0">
                <a:solidFill>
                  <a:schemeClr val="bg1"/>
                </a:solidFill>
                <a:hlinkClick r:id="rId3"/>
              </a:rPr>
              <a:t>studiranju</a:t>
            </a:r>
            <a:r>
              <a:rPr lang="hr-HR" sz="2400" dirty="0" smtClean="0">
                <a:solidFill>
                  <a:schemeClr val="bg1"/>
                </a:solidFill>
              </a:rPr>
              <a:t>,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</a:rPr>
              <a:t>Reguliranje dozvole boravka, </a:t>
            </a:r>
            <a:endParaRPr lang="hr-HR" sz="2400" dirty="0">
              <a:solidFill>
                <a:schemeClr val="bg1"/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bg1"/>
                </a:solidFill>
              </a:rPr>
              <a:t>Uređivanje zdravstvenog osiguranja (EKZO </a:t>
            </a:r>
            <a:r>
              <a:rPr lang="hr-HR" sz="2400" dirty="0" smtClean="0">
                <a:solidFill>
                  <a:schemeClr val="bg1"/>
                </a:solidFill>
              </a:rPr>
              <a:t>i/ili dodatno </a:t>
            </a:r>
            <a:r>
              <a:rPr lang="hr-HR" sz="2400" dirty="0">
                <a:solidFill>
                  <a:schemeClr val="bg1"/>
                </a:solidFill>
              </a:rPr>
              <a:t>osiguranje),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bg1"/>
                </a:solidFill>
              </a:rPr>
              <a:t>Organizacija puta i smještaja,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bg1"/>
                </a:solidFill>
              </a:rPr>
              <a:t>Sastavljanje </a:t>
            </a:r>
            <a:r>
              <a:rPr lang="hr-HR" sz="2400" dirty="0" smtClean="0">
                <a:solidFill>
                  <a:schemeClr val="bg1"/>
                </a:solidFill>
              </a:rPr>
              <a:t>Sporazuma </a:t>
            </a:r>
            <a:r>
              <a:rPr lang="hr-HR" sz="2400" dirty="0">
                <a:solidFill>
                  <a:schemeClr val="bg1"/>
                </a:solidFill>
              </a:rPr>
              <a:t>o financiranju i isplata stipendije,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bg1"/>
                </a:solidFill>
              </a:rPr>
              <a:t>Jezična </a:t>
            </a:r>
            <a:r>
              <a:rPr lang="hr-HR" sz="2400" dirty="0" smtClean="0">
                <a:solidFill>
                  <a:schemeClr val="bg1"/>
                </a:solidFill>
              </a:rPr>
              <a:t>procjena (OLS) </a:t>
            </a:r>
            <a:r>
              <a:rPr lang="hr-HR" sz="2400" dirty="0">
                <a:solidFill>
                  <a:schemeClr val="bg1"/>
                </a:solidFill>
              </a:rPr>
              <a:t>i </a:t>
            </a:r>
            <a:r>
              <a:rPr lang="hr-HR" sz="2400" dirty="0" smtClean="0">
                <a:solidFill>
                  <a:schemeClr val="bg1"/>
                </a:solidFill>
              </a:rPr>
              <a:t>priprema putem </a:t>
            </a:r>
            <a:r>
              <a:rPr lang="hr-HR" sz="2400" dirty="0" smtClean="0">
                <a:solidFill>
                  <a:schemeClr val="bg1"/>
                </a:solidFill>
                <a:hlinkClick r:id="rId4"/>
              </a:rPr>
              <a:t>besplatnih </a:t>
            </a:r>
            <a:r>
              <a:rPr lang="hr-HR" sz="2400" i="1" dirty="0" smtClean="0">
                <a:solidFill>
                  <a:schemeClr val="bg1"/>
                </a:solidFill>
                <a:hlinkClick r:id="rId4"/>
              </a:rPr>
              <a:t>on-</a:t>
            </a:r>
            <a:r>
              <a:rPr lang="hr-HR" sz="2400" i="1" dirty="0" err="1" smtClean="0">
                <a:solidFill>
                  <a:schemeClr val="bg1"/>
                </a:solidFill>
                <a:hlinkClick r:id="rId4"/>
              </a:rPr>
              <a:t>line</a:t>
            </a:r>
            <a:r>
              <a:rPr lang="hr-HR" sz="2400" dirty="0" smtClean="0">
                <a:solidFill>
                  <a:schemeClr val="bg1"/>
                </a:solidFill>
                <a:hlinkClick r:id="rId4"/>
              </a:rPr>
              <a:t> tečajeva</a:t>
            </a:r>
            <a:r>
              <a:rPr lang="hr-HR" sz="2400" dirty="0" smtClean="0">
                <a:solidFill>
                  <a:schemeClr val="bg1"/>
                </a:solidFill>
              </a:rPr>
              <a:t>,</a:t>
            </a:r>
            <a:endParaRPr lang="hr-HR" sz="2400" dirty="0">
              <a:solidFill>
                <a:schemeClr val="bg1"/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bg1"/>
                </a:solidFill>
              </a:rPr>
              <a:t>Ovjera/upis semestra </a:t>
            </a:r>
            <a:r>
              <a:rPr lang="hr-HR" sz="2400" dirty="0" smtClean="0">
                <a:solidFill>
                  <a:schemeClr val="bg1"/>
                </a:solidFill>
              </a:rPr>
              <a:t>na Sveučilištu u Zadru.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732393" y="1600200"/>
          <a:ext cx="5679214" cy="452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424"/>
                <a:gridCol w="1618056"/>
                <a:gridCol w="1234244"/>
                <a:gridCol w="756745"/>
                <a:gridCol w="756745"/>
              </a:tblGrid>
              <a:tr h="1740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Skupine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Programske zemlje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Predviđena financijska potpora EUR/mjesečno za SMP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Dodatna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financijska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potpora (EUR) za aktivnost SMP*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Dodatna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financijska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potpora (EUR) za studente nižeg socioekonomskog statusa*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870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Skupina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Programske zemlje s višim troškovima života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Austrija, Danska, Finska, Francuska, Irska, Italija, Lihtenštajn, Norveška, Švedska, Ujedinjeno Kraljevstvo 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460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1044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Skupina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Programske zemlje sa srednjim troškovima života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Belgija, Češka, Cipar, Njemačka, Grčka, Island, Luksemburg, Nizozemska, Portugal, Slovenija, Španjolska, Turska 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410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870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Skupina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Programske zemlje s nižim troškovima života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Bugarska, Estonija, Mađarska, Latvija, Litva, Malta, Poljska, Rumunjska, Slovačka, Makedonija 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360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200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1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bg1"/>
                </a:solidFill>
              </a:rPr>
              <a:t>FINANCIJSKA POTPORA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62080"/>
              </p:ext>
            </p:extLst>
          </p:nvPr>
        </p:nvGraphicFramePr>
        <p:xfrm>
          <a:off x="719572" y="1283709"/>
          <a:ext cx="6706983" cy="4353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1932"/>
                <a:gridCol w="2133631"/>
                <a:gridCol w="1627522"/>
                <a:gridCol w="1213898"/>
              </a:tblGrid>
              <a:tr h="1674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Skupine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Programske </a:t>
                      </a:r>
                      <a:r>
                        <a:rPr lang="hr-HR" sz="1100" dirty="0">
                          <a:effectLst/>
                        </a:rPr>
                        <a:t>zemlje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Predviđena </a:t>
                      </a:r>
                      <a:r>
                        <a:rPr lang="hr-HR" sz="1100" dirty="0">
                          <a:effectLst/>
                        </a:rPr>
                        <a:t>financijska potpora EUR/mjesečno za </a:t>
                      </a:r>
                      <a:r>
                        <a:rPr lang="hr-HR" sz="1100" dirty="0" smtClean="0">
                          <a:effectLst/>
                        </a:rPr>
                        <a:t>SMS</a:t>
                      </a:r>
                      <a:r>
                        <a:rPr lang="hr-HR" sz="1100" baseline="0" dirty="0" smtClean="0">
                          <a:effectLst/>
                        </a:rPr>
                        <a:t> 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Dodatna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financijska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potpora </a:t>
                      </a:r>
                      <a:r>
                        <a:rPr lang="hr-HR" sz="1100" dirty="0" smtClean="0">
                          <a:effectLst/>
                        </a:rPr>
                        <a:t>EUR/mjesečno </a:t>
                      </a:r>
                      <a:r>
                        <a:rPr lang="hr-HR" sz="1100" dirty="0">
                          <a:effectLst/>
                        </a:rPr>
                        <a:t>za studente nižeg socioekonomskog </a:t>
                      </a:r>
                      <a:r>
                        <a:rPr lang="hr-HR" sz="1100" dirty="0" smtClean="0">
                          <a:effectLst/>
                        </a:rPr>
                        <a:t>statusa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83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Skupina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Programske </a:t>
                      </a:r>
                      <a:r>
                        <a:rPr lang="hr-HR" sz="1100" dirty="0">
                          <a:effectLst/>
                        </a:rPr>
                        <a:t>zemlje s višim troškovima života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Austrija</a:t>
                      </a:r>
                      <a:r>
                        <a:rPr lang="hr-HR" sz="1100" dirty="0">
                          <a:effectLst/>
                        </a:rPr>
                        <a:t>, Danska, Finska, Francuska, Irska, Italija, Lihtenštajn, Norveška, Švedska, Ujedinjeno Kraljevstvo </a:t>
                      </a:r>
                      <a:endParaRPr lang="hr-HR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460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200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1004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Skupina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Programske </a:t>
                      </a:r>
                      <a:r>
                        <a:rPr lang="hr-HR" sz="1100" dirty="0">
                          <a:effectLst/>
                        </a:rPr>
                        <a:t>zemlje sa srednjim troškovima života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Belgija</a:t>
                      </a:r>
                      <a:r>
                        <a:rPr lang="hr-HR" sz="1100" dirty="0">
                          <a:effectLst/>
                        </a:rPr>
                        <a:t>, Češka, Cipar, Njemačka, Grčka, Island, Luksemburg, Nizozemska, Portugal, Slovenija, Španjolska, Turska </a:t>
                      </a:r>
                      <a:endParaRPr lang="hr-HR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410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200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83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Skupina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Programske </a:t>
                      </a:r>
                      <a:r>
                        <a:rPr lang="hr-HR" sz="1100" dirty="0">
                          <a:effectLst/>
                        </a:rPr>
                        <a:t>zemlje s nižim troškovima života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Bugarska</a:t>
                      </a:r>
                      <a:r>
                        <a:rPr lang="hr-HR" sz="1100" dirty="0">
                          <a:effectLst/>
                        </a:rPr>
                        <a:t>, Estonija, Mađarska, Latvija, Litva, Malta, Poljska, Rumunjska, Slovačka, Makedonija </a:t>
                      </a:r>
                      <a:endParaRPr lang="hr-HR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360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200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4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732393" y="1600200"/>
          <a:ext cx="5679214" cy="452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424"/>
                <a:gridCol w="1618056"/>
                <a:gridCol w="1234244"/>
                <a:gridCol w="756745"/>
                <a:gridCol w="756745"/>
              </a:tblGrid>
              <a:tr h="1740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Skupine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Programske zemlje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Predviđena financijska potpora EUR/mjesečno za SMP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Dodatna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financijska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potpora (EUR) za aktivnost SMP*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Dodatna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financijska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potpora (EUR) za studente nižeg socioekonomskog statusa*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870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Skupina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Programske zemlje s višim troškovima života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Austrija, Danska, Finska, Francuska, Irska, Italija, Lihtenštajn, Norveška, Švedska, Ujedinjeno Kraljevstvo 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460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1044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Skupina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Programske zemlje sa srednjim troškovima života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Belgija, Češka, Cipar, Njemačka, Grčka, Island, Luksemburg, Nizozemska, Portugal, Slovenija, Španjolska, Turska 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410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870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Skupina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Programske zemlje s nižim troškovima života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Bugarska, Estonija, Mađarska, Latvija, Litva, Malta, Poljska, Rumunjska, Slovačka, Makedonija 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360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100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200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" y="29789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bg1"/>
                </a:solidFill>
              </a:rPr>
              <a:t>FINANCIJSKA POTPORA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494" y="1269571"/>
            <a:ext cx="77350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hr-HR" dirty="0" smtClean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bg1"/>
                </a:solidFill>
              </a:rPr>
              <a:t>ne mora nužno pokrivati cjelokupni trošak boravka na inozemnoj visokoškolskoj instituciji </a:t>
            </a:r>
          </a:p>
          <a:p>
            <a:pPr marL="285750" lvl="0" indent="-285750" algn="just">
              <a:buFont typeface="Wingdings" panose="05000000000000000000" pitchFamily="2" charset="2"/>
              <a:buChar char="à"/>
            </a:pPr>
            <a:endParaRPr lang="hr-HR" dirty="0" smtClean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mogućnost odlaska na mobilnost bez financijske potpore („zero </a:t>
            </a:r>
            <a:r>
              <a:rPr lang="hr-HR" dirty="0" err="1">
                <a:solidFill>
                  <a:schemeClr val="bg1"/>
                </a:solidFill>
              </a:rPr>
              <a:t>grant</a:t>
            </a:r>
            <a:r>
              <a:rPr lang="hr-HR" dirty="0">
                <a:solidFill>
                  <a:schemeClr val="bg1"/>
                </a:solidFill>
              </a:rPr>
              <a:t>” studenti</a:t>
            </a:r>
            <a:r>
              <a:rPr lang="hr-HR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endParaRPr lang="hr-HR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dirty="0" smtClean="0">
                <a:solidFill>
                  <a:schemeClr val="bg1"/>
                </a:solidFill>
              </a:rPr>
              <a:t>Studentska mobilnost ne može biti dodatno financirana iz </a:t>
            </a:r>
            <a:r>
              <a:rPr lang="hr-HR" dirty="0">
                <a:solidFill>
                  <a:schemeClr val="bg1"/>
                </a:solidFill>
              </a:rPr>
              <a:t>sredstava koja potječu iz EU. Pod dvostrukim financiranjem </a:t>
            </a:r>
            <a:r>
              <a:rPr lang="hr-HR" u="sng" dirty="0">
                <a:solidFill>
                  <a:schemeClr val="bg1"/>
                </a:solidFill>
              </a:rPr>
              <a:t>ne smatraju se</a:t>
            </a:r>
            <a:r>
              <a:rPr lang="hr-HR" dirty="0">
                <a:solidFill>
                  <a:schemeClr val="bg1"/>
                </a:solidFill>
              </a:rPr>
              <a:t> nacionalne stipendije koje se dodjeljuju studentima niti sredstva koja Sveučilište odnosno njegove sastavnice odluče izdvojiti kako bi povećali mjesečni iznos financijske potpore za studente.</a:t>
            </a:r>
          </a:p>
          <a:p>
            <a:pPr hangingPunct="0"/>
            <a:r>
              <a:rPr lang="hr-HR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hr-HR" sz="20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  <a:p>
            <a:pPr marL="285750" lvl="0" indent="-285750">
              <a:buFont typeface="Wingdings" panose="05000000000000000000" pitchFamily="2" charset="2"/>
              <a:buChar char="à"/>
            </a:pPr>
            <a:endParaRPr lang="hr-HR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à"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820891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STUDENTI SLABIJEG SOCIOEKONOMSKOG </a:t>
            </a:r>
            <a:r>
              <a:rPr lang="hr-HR" sz="4000" b="1" dirty="0" smtClean="0">
                <a:solidFill>
                  <a:schemeClr val="bg1"/>
                </a:solidFill>
              </a:rPr>
              <a:t>STATUSA</a:t>
            </a:r>
          </a:p>
          <a:p>
            <a:endParaRPr lang="hr-HR" sz="2000" b="1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/>
              <a:buChar char="à"/>
            </a:pPr>
            <a:r>
              <a:rPr lang="hr-HR" sz="2000" dirty="0" smtClean="0">
                <a:solidFill>
                  <a:schemeClr val="bg1"/>
                </a:solidFill>
              </a:rPr>
              <a:t>Studenti </a:t>
            </a:r>
            <a:r>
              <a:rPr lang="hr-HR" sz="2000" dirty="0">
                <a:solidFill>
                  <a:schemeClr val="bg1"/>
                </a:solidFill>
              </a:rPr>
              <a:t>čiji redoviti mjesečni prihodi po članu zajedničkog kućanstva ne prelaze </a:t>
            </a:r>
            <a:r>
              <a:rPr lang="hr-HR" sz="2000" dirty="0" smtClean="0">
                <a:solidFill>
                  <a:schemeClr val="bg1"/>
                </a:solidFill>
              </a:rPr>
              <a:t>65% </a:t>
            </a:r>
            <a:r>
              <a:rPr lang="hr-HR" sz="2000" dirty="0">
                <a:solidFill>
                  <a:schemeClr val="bg1"/>
                </a:solidFill>
              </a:rPr>
              <a:t>proračunske osnovice koja se utvrđuje svake godine odgovarajućim </a:t>
            </a:r>
            <a:r>
              <a:rPr lang="hr-HR" sz="2000" dirty="0" smtClean="0">
                <a:solidFill>
                  <a:schemeClr val="bg1"/>
                </a:solidFill>
              </a:rPr>
              <a:t>propisom (2.161,90 KN)</a:t>
            </a:r>
            <a:r>
              <a:rPr lang="hr-HR" sz="2000" dirty="0" smtClean="0"/>
              <a:t> </a:t>
            </a:r>
            <a:r>
              <a:rPr lang="hr-HR" sz="2000" dirty="0" smtClean="0">
                <a:solidFill>
                  <a:schemeClr val="bg1"/>
                </a:solidFill>
              </a:rPr>
              <a:t>imaju se pravo prijaviti na </a:t>
            </a:r>
            <a:r>
              <a:rPr lang="hr-HR" sz="2000" dirty="0">
                <a:solidFill>
                  <a:schemeClr val="bg1"/>
                </a:solidFill>
              </a:rPr>
              <a:t>dodatnu financijsku potporu u iznosu od 200 € </a:t>
            </a:r>
            <a:r>
              <a:rPr lang="hr-HR" sz="2000" dirty="0" smtClean="0">
                <a:solidFill>
                  <a:schemeClr val="bg1"/>
                </a:solidFill>
              </a:rPr>
              <a:t>mjesečno: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hr-HR" sz="2000" dirty="0" smtClean="0">
                <a:solidFill>
                  <a:schemeClr val="bg1"/>
                </a:solidFill>
              </a:rPr>
              <a:t>Potvrda </a:t>
            </a:r>
            <a:r>
              <a:rPr lang="hr-HR" sz="2000" dirty="0">
                <a:solidFill>
                  <a:schemeClr val="bg1"/>
                </a:solidFill>
              </a:rPr>
              <a:t>nadležne porezne uprave o visini prihoda za sve članove zajedničkog kućanstva za prethodnu kalendarsku godinu (</a:t>
            </a:r>
            <a:r>
              <a:rPr lang="hr-HR" sz="2000" dirty="0" smtClean="0">
                <a:solidFill>
                  <a:schemeClr val="bg1"/>
                </a:solidFill>
              </a:rPr>
              <a:t>2016.) ili za zadnju dostupnu kalendarsku godinu</a:t>
            </a:r>
            <a:endParaRPr lang="hr-HR" sz="2000" dirty="0">
              <a:solidFill>
                <a:schemeClr val="bg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bg1"/>
                </a:solidFill>
              </a:rPr>
              <a:t>Potvrda nadležne ustanove za mirovinsko osiguranje o visini isplaćene mirovine za prethodnu kalendarsku godinu (</a:t>
            </a:r>
            <a:r>
              <a:rPr lang="hr-HR" sz="2000" dirty="0" smtClean="0">
                <a:solidFill>
                  <a:schemeClr val="bg1"/>
                </a:solidFill>
              </a:rPr>
              <a:t>2016.) </a:t>
            </a:r>
            <a:r>
              <a:rPr lang="hr-HR" sz="2000" dirty="0">
                <a:solidFill>
                  <a:schemeClr val="bg1"/>
                </a:solidFill>
              </a:rPr>
              <a:t>ili za zadnju dostupnu kalendarsku </a:t>
            </a:r>
            <a:r>
              <a:rPr lang="hr-HR" sz="2000" dirty="0" smtClean="0">
                <a:solidFill>
                  <a:schemeClr val="bg1"/>
                </a:solidFill>
              </a:rPr>
              <a:t>godinu (u </a:t>
            </a:r>
            <a:r>
              <a:rPr lang="hr-HR" sz="2000" dirty="0">
                <a:solidFill>
                  <a:schemeClr val="bg1"/>
                </a:solidFill>
              </a:rPr>
              <a:t>slučaju da su članovi zajedničkog kućanstva umirovljenici</a:t>
            </a:r>
            <a:r>
              <a:rPr lang="hr-HR" sz="2000" dirty="0" smtClean="0">
                <a:solidFill>
                  <a:schemeClr val="bg1"/>
                </a:solidFill>
              </a:rPr>
              <a:t>)</a:t>
            </a:r>
            <a:endParaRPr lang="hr-HR" sz="2000" dirty="0">
              <a:solidFill>
                <a:schemeClr val="bg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bg1"/>
                </a:solidFill>
              </a:rPr>
              <a:t>Izjavu o članovima zajedničkog kućanstva</a:t>
            </a:r>
            <a:r>
              <a:rPr lang="hr-HR" sz="2000" b="1" dirty="0">
                <a:solidFill>
                  <a:schemeClr val="bg1"/>
                </a:solidFill>
              </a:rPr>
              <a:t> </a:t>
            </a:r>
            <a:r>
              <a:rPr lang="hr-HR" sz="2000" dirty="0">
                <a:solidFill>
                  <a:schemeClr val="bg1"/>
                </a:solidFill>
              </a:rPr>
              <a:t>koja </a:t>
            </a:r>
            <a:r>
              <a:rPr lang="hr-HR" sz="2000" u="sng" dirty="0">
                <a:solidFill>
                  <a:schemeClr val="bg1"/>
                </a:solidFill>
              </a:rPr>
              <a:t>ne mora</a:t>
            </a:r>
            <a:r>
              <a:rPr lang="hr-HR" sz="2000" dirty="0">
                <a:solidFill>
                  <a:schemeClr val="bg1"/>
                </a:solidFill>
              </a:rPr>
              <a:t> biti ovjerena od javnog bilježnika, a čiji je obrazac vezani dokument </a:t>
            </a:r>
            <a:r>
              <a:rPr lang="hr-HR" sz="2000" dirty="0" smtClean="0">
                <a:solidFill>
                  <a:schemeClr val="bg1"/>
                </a:solidFill>
              </a:rPr>
              <a:t>Natječaja</a:t>
            </a:r>
            <a:endParaRPr lang="hr-HR" sz="2000" dirty="0">
              <a:solidFill>
                <a:schemeClr val="bg1"/>
              </a:solidFill>
            </a:endParaRPr>
          </a:p>
          <a:p>
            <a:pPr lvl="0" algn="just"/>
            <a:endParaRPr lang="hr-HR" sz="2000" dirty="0">
              <a:solidFill>
                <a:schemeClr val="bg1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786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820891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bg1"/>
                </a:solidFill>
              </a:rPr>
              <a:t>NOVO!</a:t>
            </a:r>
          </a:p>
          <a:p>
            <a:pPr algn="just"/>
            <a:r>
              <a:rPr lang="hr-HR" sz="2000" dirty="0" smtClean="0">
                <a:solidFill>
                  <a:schemeClr val="bg1"/>
                </a:solidFill>
              </a:rPr>
              <a:t>Sredstva </a:t>
            </a:r>
            <a:r>
              <a:rPr lang="hr-HR" sz="2000" dirty="0">
                <a:solidFill>
                  <a:schemeClr val="bg1"/>
                </a:solidFill>
              </a:rPr>
              <a:t>Erasmus+ financijske potpore koja će student primiti za period mobilnosti u inozemstvu su u potpunosti neoporeziva za studenta kao krajnjeg korisnika, međutim porezni tretman svih uplata koje student primi preko svog OIB-a jest da su iste primitak (bez obzira je li oporeziv ili ne). </a:t>
            </a:r>
          </a:p>
          <a:p>
            <a:pPr algn="just"/>
            <a:r>
              <a:rPr lang="hr-HR" sz="20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hr-HR" sz="2000" dirty="0">
                <a:solidFill>
                  <a:schemeClr val="bg1"/>
                </a:solidFill>
              </a:rPr>
              <a:t>Prema hrvatskim propisima o porezu na dohodak, uzdržavani član obitelji koji u tijeku jedne godine ostvari primitak veći od </a:t>
            </a:r>
            <a:r>
              <a:rPr lang="hr-HR" sz="2000" dirty="0" smtClean="0">
                <a:solidFill>
                  <a:schemeClr val="bg1"/>
                </a:solidFill>
              </a:rPr>
              <a:t>15.000,00 </a:t>
            </a:r>
            <a:r>
              <a:rPr lang="hr-HR" sz="2000" dirty="0">
                <a:solidFill>
                  <a:schemeClr val="bg1"/>
                </a:solidFill>
              </a:rPr>
              <a:t>kuna ne može zadržati status uzdržavanog člana. Ako uzdržavani član ostvari primitak u jednoj godini veći od limita određenog u članku </a:t>
            </a:r>
            <a:r>
              <a:rPr lang="hr-HR" sz="2000" dirty="0" smtClean="0">
                <a:solidFill>
                  <a:schemeClr val="bg1"/>
                </a:solidFill>
              </a:rPr>
              <a:t>17. </a:t>
            </a:r>
            <a:r>
              <a:rPr lang="hr-HR" sz="2000" u="sng" dirty="0" smtClean="0">
                <a:solidFill>
                  <a:schemeClr val="bg1"/>
                </a:solidFill>
                <a:hlinkClick r:id="rId3"/>
              </a:rPr>
              <a:t>Zakona </a:t>
            </a:r>
            <a:r>
              <a:rPr lang="hr-HR" sz="2000" u="sng" dirty="0">
                <a:solidFill>
                  <a:schemeClr val="bg1"/>
                </a:solidFill>
                <a:hlinkClick r:id="rId3"/>
              </a:rPr>
              <a:t>o porezu na dohodak</a:t>
            </a:r>
            <a:r>
              <a:rPr lang="hr-HR" sz="2000" dirty="0">
                <a:solidFill>
                  <a:schemeClr val="bg1"/>
                </a:solidFill>
              </a:rPr>
              <a:t>, roditelj/staratelj je obvezan izmijeniti podatke na svojoj poreznoj kartici i nema pravo u godišnjoj poreznoj prijavi koristiti osobni odbitak za uzdržavane članove uže obitelji i djecu.</a:t>
            </a:r>
          </a:p>
          <a:p>
            <a:r>
              <a:rPr lang="hr-HR" sz="2000" dirty="0"/>
              <a:t> </a:t>
            </a:r>
          </a:p>
          <a:p>
            <a:pPr algn="just"/>
            <a:r>
              <a:rPr lang="hr-HR" sz="2000" u="sng" dirty="0" smtClean="0">
                <a:solidFill>
                  <a:schemeClr val="bg1"/>
                </a:solidFill>
              </a:rPr>
              <a:t>Ova </a:t>
            </a:r>
            <a:r>
              <a:rPr lang="hr-HR" sz="2000" u="sng" dirty="0">
                <a:solidFill>
                  <a:schemeClr val="bg1"/>
                </a:solidFill>
              </a:rPr>
              <a:t>napomena je informativne naravi i nije službeno tumačenje poreznih propisa, službeno tumačenje se može zatražiti od Ministarstva financija RH - Porezne uprave, kao jedinom tijelu ovlaštenom za davanje službenog tumačenja po pitanju poreza i oporezivanja.</a:t>
            </a:r>
            <a:endParaRPr lang="hr-HR" sz="2000" dirty="0">
              <a:solidFill>
                <a:schemeClr val="bg1"/>
              </a:solidFill>
            </a:endParaRPr>
          </a:p>
          <a:p>
            <a:endParaRPr lang="hr-HR" sz="2000" dirty="0"/>
          </a:p>
          <a:p>
            <a:pPr lvl="0" algn="just"/>
            <a:endParaRPr lang="hr-HR" sz="2000" dirty="0">
              <a:solidFill>
                <a:schemeClr val="bg1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347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76328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bg1"/>
                </a:solidFill>
              </a:rPr>
              <a:t>POVRATAK </a:t>
            </a:r>
            <a:r>
              <a:rPr lang="hr-HR" sz="4000" b="1" dirty="0">
                <a:solidFill>
                  <a:schemeClr val="bg1"/>
                </a:solidFill>
              </a:rPr>
              <a:t>S MOBILNOSTI</a:t>
            </a:r>
            <a:endParaRPr lang="hr-HR" sz="40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ispunjavanje završnog izvješća (Mobility Tool </a:t>
            </a:r>
            <a:r>
              <a:rPr lang="hr-HR" sz="2400" dirty="0" err="1" smtClean="0">
                <a:solidFill>
                  <a:schemeClr val="bg1"/>
                </a:solidFill>
              </a:rPr>
              <a:t>Report</a:t>
            </a:r>
            <a:r>
              <a:rPr lang="hr-HR" sz="2400" dirty="0" smtClean="0">
                <a:solidFill>
                  <a:schemeClr val="bg1"/>
                </a:solidFill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r-HR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i</a:t>
            </a:r>
            <a:r>
              <a:rPr lang="hr-HR" sz="2400" dirty="0" smtClean="0">
                <a:solidFill>
                  <a:schemeClr val="bg1"/>
                </a:solidFill>
              </a:rPr>
              <a:t>spunjavanje druge OLS jezične procjene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dostavljanje prijepisa ocjena s inozemne institucije i potvrde o boravku </a:t>
            </a:r>
          </a:p>
          <a:p>
            <a:pPr lvl="0"/>
            <a:endParaRPr lang="hr-HR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isplata ostatka </a:t>
            </a:r>
            <a:r>
              <a:rPr lang="hr-HR" sz="2400" dirty="0" smtClean="0">
                <a:solidFill>
                  <a:schemeClr val="bg1"/>
                </a:solidFill>
              </a:rPr>
              <a:t>stipendije</a:t>
            </a:r>
          </a:p>
          <a:p>
            <a:pPr lvl="0"/>
            <a:endParaRPr lang="hr-HR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PRIZNAVANJE položenih ispita i </a:t>
            </a:r>
            <a:r>
              <a:rPr lang="hr-HR" sz="2400" dirty="0">
                <a:solidFill>
                  <a:schemeClr val="bg1"/>
                </a:solidFill>
              </a:rPr>
              <a:t>nastavak studija</a:t>
            </a:r>
          </a:p>
        </p:txBody>
      </p:sp>
    </p:spTree>
    <p:extLst>
      <p:ext uri="{BB962C8B-B14F-4D97-AF65-F5344CB8AC3E}">
        <p14:creationId xmlns:p14="http://schemas.microsoft.com/office/powerpoint/2010/main" val="13039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242088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bg1"/>
                </a:solidFill>
              </a:rPr>
              <a:t>PITANJA?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97" y="332656"/>
            <a:ext cx="8388424" cy="1554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900" b="1" dirty="0">
                <a:solidFill>
                  <a:schemeClr val="bg1"/>
                </a:solidFill>
              </a:rPr>
              <a:t>Moraju li izabrani kolegiji biti jednaki kolegijima u studijskim programima matičnog </a:t>
            </a:r>
            <a:r>
              <a:rPr lang="hr-HR" sz="1900" b="1" dirty="0" smtClean="0">
                <a:solidFill>
                  <a:schemeClr val="bg1"/>
                </a:solidFill>
              </a:rPr>
              <a:t>Odjela</a:t>
            </a:r>
            <a:r>
              <a:rPr lang="hr-HR" sz="1900" b="1" dirty="0">
                <a:solidFill>
                  <a:schemeClr val="bg1"/>
                </a:solidFill>
              </a:rPr>
              <a:t>?</a:t>
            </a:r>
            <a:r>
              <a:rPr lang="hr-HR" sz="1900" dirty="0">
                <a:solidFill>
                  <a:schemeClr val="bg1"/>
                </a:solidFill>
              </a:rPr>
              <a:t> </a:t>
            </a:r>
          </a:p>
          <a:p>
            <a:r>
              <a:rPr lang="hr-HR" sz="1900" dirty="0">
                <a:solidFill>
                  <a:schemeClr val="bg1"/>
                </a:solidFill>
              </a:rPr>
              <a:t>Ne. Cilj mobilnosti je steći drugačija znanja i kompetencije od onih koje bi student stekao da ne ostvari mobilnost. Ipak, kod izbora kolegija potrebno se posavjetovati s </a:t>
            </a:r>
            <a:r>
              <a:rPr lang="hr-HR" sz="1900" dirty="0" smtClean="0">
                <a:solidFill>
                  <a:schemeClr val="bg1"/>
                </a:solidFill>
              </a:rPr>
              <a:t>ECTS/Erasmus </a:t>
            </a:r>
            <a:r>
              <a:rPr lang="hr-HR" sz="1900" dirty="0">
                <a:solidFill>
                  <a:schemeClr val="bg1"/>
                </a:solidFill>
              </a:rPr>
              <a:t>koordinatorom na </a:t>
            </a:r>
            <a:r>
              <a:rPr lang="hr-HR" sz="1900">
                <a:solidFill>
                  <a:schemeClr val="bg1"/>
                </a:solidFill>
              </a:rPr>
              <a:t>matičnom </a:t>
            </a:r>
            <a:r>
              <a:rPr lang="hr-HR" sz="1900" smtClean="0">
                <a:solidFill>
                  <a:schemeClr val="bg1"/>
                </a:solidFill>
              </a:rPr>
              <a:t>Odjelu</a:t>
            </a:r>
            <a:r>
              <a:rPr lang="hr-HR" sz="1900" dirty="0">
                <a:solidFill>
                  <a:schemeClr val="bg1"/>
                </a:solidFill>
              </a:rPr>
              <a:t>. </a:t>
            </a:r>
            <a:endParaRPr lang="hr-HR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988840"/>
            <a:ext cx="8388424" cy="21390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Čime se studentu jamči priznavanje razdoblja mobilnosti po povratku u matičnu ustanovu?</a:t>
            </a:r>
            <a:r>
              <a:rPr lang="hr-HR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hr-H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Sporazumom </a:t>
            </a:r>
            <a:r>
              <a:rPr lang="hr-HR" sz="19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o </a:t>
            </a:r>
            <a:r>
              <a:rPr lang="hr-HR" sz="19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studiranju i Pravilnikom o mobilnosti</a:t>
            </a:r>
            <a:r>
              <a:rPr lang="hr-HR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Student </a:t>
            </a:r>
            <a:r>
              <a:rPr lang="hr-HR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je dužan prije odlaska kontaktirati </a:t>
            </a:r>
            <a:r>
              <a:rPr lang="hr-HR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ECTS/Erasmus </a:t>
            </a:r>
            <a:r>
              <a:rPr lang="hr-HR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koordinatora na svom </a:t>
            </a:r>
            <a:r>
              <a:rPr lang="hr-HR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odjelu </a:t>
            </a:r>
            <a:r>
              <a:rPr lang="hr-HR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kao i inozemnoj ustanovi </a:t>
            </a:r>
            <a:r>
              <a:rPr lang="hr-HR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(Odjelu</a:t>
            </a:r>
            <a:r>
              <a:rPr lang="hr-HR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te u dogovoru s njima sastaviti popis kolegija koje se obvezuje pohađati i položiti. Ukoliko je student ispunio sve </a:t>
            </a:r>
            <a:r>
              <a:rPr lang="hr-HR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obveze, </a:t>
            </a:r>
            <a:r>
              <a:rPr lang="hr-HR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 njega po završetku boravka u inozemstvu ne bi trebalo biti neugodnih iznenađenja.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97" y="4221088"/>
            <a:ext cx="8388424" cy="923330"/>
          </a:xfrm>
          <a:prstGeom prst="rect">
            <a:avLst/>
          </a:prstGeom>
          <a:solidFill>
            <a:srgbClr val="AADEC5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C96765"/>
                </a:solidFill>
              </a:rPr>
              <a:t>Mora li student vratiti financijsku potporu ako ne izvrši svoje obaveze?</a:t>
            </a:r>
            <a:endParaRPr lang="hr-HR" dirty="0">
              <a:solidFill>
                <a:srgbClr val="C96765"/>
              </a:solidFill>
            </a:endParaRPr>
          </a:p>
          <a:p>
            <a:r>
              <a:rPr lang="hr-HR" dirty="0">
                <a:solidFill>
                  <a:srgbClr val="C96765"/>
                </a:solidFill>
              </a:rPr>
              <a:t>Ako student ne izvrši obaveze navedene u Erasmus+ </a:t>
            </a:r>
            <a:r>
              <a:rPr lang="hr-HR" dirty="0" smtClean="0">
                <a:solidFill>
                  <a:srgbClr val="C96765"/>
                </a:solidFill>
              </a:rPr>
              <a:t>sporazumu </a:t>
            </a:r>
            <a:r>
              <a:rPr lang="hr-HR" dirty="0">
                <a:solidFill>
                  <a:srgbClr val="C96765"/>
                </a:solidFill>
              </a:rPr>
              <a:t>o financiranju morat će izvršiti djelomični ili potpuni povrat financijske potpore</a:t>
            </a:r>
            <a:r>
              <a:rPr lang="hr-HR" dirty="0" smtClean="0">
                <a:solidFill>
                  <a:srgbClr val="C96765"/>
                </a:solidFill>
              </a:rPr>
              <a:t>. </a:t>
            </a:r>
            <a:endParaRPr lang="hr-HR" dirty="0">
              <a:solidFill>
                <a:srgbClr val="C9676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007" y="5537542"/>
            <a:ext cx="807233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369678"/>
                </a:solidFill>
              </a:rPr>
              <a:t>Mogu li se prijaviti kandidati koji nemaju državljanstvo RH?</a:t>
            </a:r>
            <a:r>
              <a:rPr lang="hr-HR" dirty="0">
                <a:solidFill>
                  <a:srgbClr val="369678"/>
                </a:solidFill>
              </a:rPr>
              <a:t> </a:t>
            </a:r>
          </a:p>
          <a:p>
            <a:r>
              <a:rPr lang="hr-HR" dirty="0">
                <a:solidFill>
                  <a:srgbClr val="369678"/>
                </a:solidFill>
              </a:rPr>
              <a:t>Da. Mogu se prijaviti svi zainteresirani studenti </a:t>
            </a:r>
            <a:r>
              <a:rPr lang="hr-HR" dirty="0" smtClean="0">
                <a:solidFill>
                  <a:srgbClr val="369678"/>
                </a:solidFill>
              </a:rPr>
              <a:t>Sveučilišta </a:t>
            </a:r>
            <a:r>
              <a:rPr lang="hr-HR" dirty="0">
                <a:solidFill>
                  <a:srgbClr val="369678"/>
                </a:solidFill>
              </a:rPr>
              <a:t>neovisno o državljanstvu.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8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2048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Hvala na pozornosti! 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0" y="59492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Napomena: informacije iz ove prezentacije ne mogu zamijeniti službeni tekst </a:t>
            </a:r>
            <a:r>
              <a:rPr lang="hr-HR" b="1" dirty="0" smtClean="0">
                <a:solidFill>
                  <a:schemeClr val="bg1"/>
                </a:solidFill>
                <a:hlinkClick r:id="rId3"/>
              </a:rPr>
              <a:t>Natječaja</a:t>
            </a:r>
            <a:r>
              <a:rPr lang="hr-HR" b="1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763284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ERASMUS+ PROGRAM</a:t>
            </a:r>
            <a:endParaRPr lang="hr-HR" sz="4000" dirty="0">
              <a:solidFill>
                <a:schemeClr val="bg1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</a:rPr>
              <a:t> </a:t>
            </a:r>
            <a:endParaRPr lang="hr-HR" sz="2400" dirty="0">
              <a:solidFill>
                <a:schemeClr val="bg1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</a:rPr>
              <a:t>program </a:t>
            </a:r>
            <a:r>
              <a:rPr lang="hr-HR" sz="2400" dirty="0">
                <a:solidFill>
                  <a:schemeClr val="bg1"/>
                </a:solidFill>
              </a:rPr>
              <a:t>Europske komisije za obrazovanje, osposobljavanje, mlade i sport koji mijenja sedam </a:t>
            </a:r>
            <a:r>
              <a:rPr lang="hr-HR" sz="2400" dirty="0" smtClean="0">
                <a:solidFill>
                  <a:schemeClr val="bg1"/>
                </a:solidFill>
              </a:rPr>
              <a:t>programa </a:t>
            </a:r>
            <a:r>
              <a:rPr lang="hr-HR" sz="2400" dirty="0">
                <a:solidFill>
                  <a:schemeClr val="bg1"/>
                </a:solidFill>
              </a:rPr>
              <a:t>Europske </a:t>
            </a:r>
            <a:r>
              <a:rPr lang="hr-HR" sz="2400" dirty="0" smtClean="0">
                <a:solidFill>
                  <a:schemeClr val="bg1"/>
                </a:solidFill>
              </a:rPr>
              <a:t>komisije koji su djelovali do 2014.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hr-HR" sz="12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</a:rPr>
              <a:t>najdugovječniji </a:t>
            </a:r>
            <a:r>
              <a:rPr lang="hr-HR" sz="2400" dirty="0">
                <a:solidFill>
                  <a:schemeClr val="bg1"/>
                </a:solidFill>
              </a:rPr>
              <a:t>(1987.), </a:t>
            </a:r>
            <a:r>
              <a:rPr lang="hr-HR" sz="2400" dirty="0" err="1">
                <a:solidFill>
                  <a:schemeClr val="bg1"/>
                </a:solidFill>
              </a:rPr>
              <a:t>najprepoznatljiviji</a:t>
            </a:r>
            <a:r>
              <a:rPr lang="hr-HR" sz="2400" dirty="0">
                <a:solidFill>
                  <a:schemeClr val="bg1"/>
                </a:solidFill>
              </a:rPr>
              <a:t> i najuspješniji program mobilnosti Europske unije na području obrazovanja i </a:t>
            </a:r>
            <a:r>
              <a:rPr lang="hr-HR" sz="2400" dirty="0" smtClean="0">
                <a:solidFill>
                  <a:schemeClr val="bg1"/>
                </a:solidFill>
              </a:rPr>
              <a:t>osposobljavanja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hr-HR" sz="1200" dirty="0">
              <a:solidFill>
                <a:schemeClr val="bg1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</a:rPr>
              <a:t> nazvan je po nizozemskom humanistu, književniku, filologu i filozofu Erazmu Roterdamskom (1466.-1536.)</a:t>
            </a:r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1200" dirty="0">
              <a:solidFill>
                <a:schemeClr val="bg1"/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bg1"/>
                </a:solidFill>
              </a:rPr>
              <a:t>program će trajati 7 godina (od 2014. - 2020</a:t>
            </a:r>
            <a:r>
              <a:rPr lang="hr-HR" sz="2400" dirty="0" smtClean="0">
                <a:solidFill>
                  <a:schemeClr val="bg1"/>
                </a:solidFill>
              </a:rPr>
              <a:t>.)</a:t>
            </a:r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1200" dirty="0">
              <a:solidFill>
                <a:schemeClr val="bg1"/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bg1"/>
                </a:solidFill>
              </a:rPr>
              <a:t>proračun programa iznosi 14,7 milijardi </a:t>
            </a:r>
            <a:r>
              <a:rPr lang="hr-HR" sz="2400" dirty="0" smtClean="0">
                <a:solidFill>
                  <a:schemeClr val="bg1"/>
                </a:solidFill>
              </a:rPr>
              <a:t>EUR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9537" y="474000"/>
            <a:ext cx="7632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AKTIVNOSTI ERASMUS+ PROGRAMA</a:t>
            </a:r>
            <a:endParaRPr lang="hr-HR" sz="4000" dirty="0">
              <a:solidFill>
                <a:schemeClr val="bg1"/>
              </a:solidFill>
            </a:endParaRPr>
          </a:p>
          <a:p>
            <a:r>
              <a:rPr lang="hr-HR" b="1" dirty="0"/>
              <a:t> </a:t>
            </a:r>
            <a:endParaRPr lang="hr-HR" sz="24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916832"/>
            <a:ext cx="712879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5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KLJUČNA AKTIVNOST 1 – MOBILNOST U SVRHU UČENJA ZA </a:t>
            </a:r>
            <a:r>
              <a:rPr lang="hr-HR" sz="4000" b="1" dirty="0" smtClean="0">
                <a:solidFill>
                  <a:schemeClr val="bg1"/>
                </a:solidFill>
              </a:rPr>
              <a:t>POJEDINCE</a:t>
            </a:r>
            <a:endParaRPr lang="hr-HR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704856" cy="2880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29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632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MOBILNOST STUDENATA I (NE)NASTAVNOG OSOBLJA</a:t>
            </a:r>
            <a:endParaRPr lang="hr-HR" sz="4000" dirty="0">
              <a:solidFill>
                <a:schemeClr val="bg1"/>
              </a:solidFill>
            </a:endParaRPr>
          </a:p>
          <a:p>
            <a:r>
              <a:rPr lang="hr-HR" b="1" dirty="0"/>
              <a:t> </a:t>
            </a:r>
            <a:endParaRPr lang="hr-HR" sz="24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2" y="1700808"/>
            <a:ext cx="7946226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1560" y="5445224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Važeće razdoblje za provedbu mobilnosti je </a:t>
            </a:r>
            <a:endParaRPr lang="hr-HR" sz="2400" dirty="0" smtClean="0">
              <a:solidFill>
                <a:schemeClr val="bg1"/>
              </a:solidFill>
            </a:endParaRPr>
          </a:p>
          <a:p>
            <a:pPr lvl="0"/>
            <a:r>
              <a:rPr lang="hr-HR" sz="2400" dirty="0" smtClean="0">
                <a:solidFill>
                  <a:schemeClr val="bg1"/>
                </a:solidFill>
              </a:rPr>
              <a:t>od </a:t>
            </a:r>
            <a:r>
              <a:rPr lang="hr-HR" sz="2400" dirty="0">
                <a:solidFill>
                  <a:schemeClr val="bg1"/>
                </a:solidFill>
              </a:rPr>
              <a:t>1. lipnja </a:t>
            </a:r>
            <a:r>
              <a:rPr lang="hr-HR" sz="2400" dirty="0" smtClean="0">
                <a:solidFill>
                  <a:schemeClr val="bg1"/>
                </a:solidFill>
              </a:rPr>
              <a:t>2017. </a:t>
            </a:r>
            <a:r>
              <a:rPr lang="hr-HR" sz="2400" dirty="0">
                <a:solidFill>
                  <a:schemeClr val="bg1"/>
                </a:solidFill>
              </a:rPr>
              <a:t>do 30. rujna </a:t>
            </a:r>
            <a:r>
              <a:rPr lang="hr-HR" sz="2400" dirty="0" smtClean="0">
                <a:solidFill>
                  <a:schemeClr val="bg1"/>
                </a:solidFill>
              </a:rPr>
              <a:t>2018.</a:t>
            </a:r>
            <a:endParaRPr lang="hr-HR" sz="24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92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ODREDIŠTA </a:t>
            </a:r>
            <a:r>
              <a:rPr lang="hr-HR" sz="4000" b="1" dirty="0" smtClean="0">
                <a:solidFill>
                  <a:schemeClr val="bg1"/>
                </a:solidFill>
              </a:rPr>
              <a:t>MOBILNOSTI ZA STUDIJSKI BORAVAK</a:t>
            </a:r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17638"/>
            <a:ext cx="74168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28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</a:rPr>
              <a:t>Visokoškolske </a:t>
            </a:r>
            <a:r>
              <a:rPr lang="hr-HR" sz="2800" dirty="0">
                <a:solidFill>
                  <a:schemeClr val="bg1"/>
                </a:solidFill>
              </a:rPr>
              <a:t>institucije </a:t>
            </a:r>
            <a:r>
              <a:rPr lang="hr-HR" sz="2800" dirty="0" smtClean="0">
                <a:solidFill>
                  <a:schemeClr val="bg1"/>
                </a:solidFill>
              </a:rPr>
              <a:t>za studijski boravak (SMS) u svim zemljama </a:t>
            </a:r>
            <a:r>
              <a:rPr lang="hr-HR" sz="2800" dirty="0">
                <a:solidFill>
                  <a:schemeClr val="bg1"/>
                </a:solidFill>
              </a:rPr>
              <a:t>članicama EU te </a:t>
            </a:r>
            <a:r>
              <a:rPr lang="hr-HR" sz="2800" dirty="0" smtClean="0">
                <a:solidFill>
                  <a:schemeClr val="bg1"/>
                </a:solidFill>
              </a:rPr>
              <a:t>Lihtenštajnu</a:t>
            </a:r>
            <a:r>
              <a:rPr lang="hr-HR" sz="2800" dirty="0">
                <a:solidFill>
                  <a:schemeClr val="bg1"/>
                </a:solidFill>
              </a:rPr>
              <a:t>, Islandu, Norveškoj, Turskoj i </a:t>
            </a:r>
            <a:r>
              <a:rPr lang="hr-HR" sz="2800" dirty="0" smtClean="0">
                <a:solidFill>
                  <a:schemeClr val="bg1"/>
                </a:solidFill>
              </a:rPr>
              <a:t>Makedoniji</a:t>
            </a:r>
          </a:p>
          <a:p>
            <a:pPr algn="just"/>
            <a:endParaRPr lang="hr-HR" sz="28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3200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TRAJANJE MOBILNOSTI </a:t>
            </a:r>
            <a:endParaRPr lang="hr-HR" sz="4000" dirty="0">
              <a:solidFill>
                <a:schemeClr val="bg1"/>
              </a:solidFill>
            </a:endParaRPr>
          </a:p>
          <a:p>
            <a:pPr lvl="0"/>
            <a:endParaRPr lang="hr-HR" sz="2400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hr-HR" sz="2400" dirty="0" smtClean="0">
                <a:solidFill>
                  <a:schemeClr val="bg1"/>
                </a:solidFill>
              </a:rPr>
              <a:t>SMS </a:t>
            </a:r>
            <a:r>
              <a:rPr lang="hr-HR" sz="2400" dirty="0">
                <a:solidFill>
                  <a:schemeClr val="bg1"/>
                </a:solidFill>
              </a:rPr>
              <a:t>(studijski boravak) </a:t>
            </a:r>
            <a:r>
              <a:rPr lang="hr-HR" sz="2400" dirty="0" smtClean="0">
                <a:solidFill>
                  <a:schemeClr val="bg1"/>
                </a:solidFill>
              </a:rPr>
              <a:t>3 - 12 </a:t>
            </a:r>
            <a:r>
              <a:rPr lang="hr-HR" sz="2400" dirty="0">
                <a:solidFill>
                  <a:schemeClr val="bg1"/>
                </a:solidFill>
              </a:rPr>
              <a:t>mjeseci </a:t>
            </a:r>
            <a:r>
              <a:rPr lang="hr-HR" sz="2400" dirty="0" smtClean="0">
                <a:solidFill>
                  <a:schemeClr val="bg1"/>
                </a:solidFill>
              </a:rPr>
              <a:t>(moguće </a:t>
            </a:r>
            <a:r>
              <a:rPr lang="hr-HR" sz="2400" dirty="0">
                <a:solidFill>
                  <a:schemeClr val="bg1"/>
                </a:solidFill>
              </a:rPr>
              <a:t>ograničenje za studente koji ne polažu ispite</a:t>
            </a:r>
            <a:r>
              <a:rPr lang="hr-HR" sz="2400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hr-HR" sz="2400" dirty="0">
                <a:solidFill>
                  <a:schemeClr val="bg1"/>
                </a:solidFill>
              </a:rPr>
              <a:t> </a:t>
            </a:r>
          </a:p>
          <a:p>
            <a:pPr marL="342900" indent="-342900" algn="just">
              <a:buFont typeface="Wingdings"/>
              <a:buChar char="à"/>
            </a:pPr>
            <a:r>
              <a:rPr lang="hr-HR" sz="2400" dirty="0" smtClean="0">
                <a:solidFill>
                  <a:schemeClr val="bg1"/>
                </a:solidFill>
              </a:rPr>
              <a:t>Studenti </a:t>
            </a:r>
            <a:r>
              <a:rPr lang="hr-HR" sz="2400" dirty="0">
                <a:solidFill>
                  <a:schemeClr val="bg1"/>
                </a:solidFill>
              </a:rPr>
              <a:t>mogu ostvariti mobilnost u trajanju od 12 mjeseci na svakoj razini studija neovisno o broju i vrsti aktivnosti (SMS ili SMP). Prethodno sudjelovanje u starom Erasmus programu </a:t>
            </a:r>
            <a:r>
              <a:rPr lang="hr-HR" sz="2400" dirty="0" smtClean="0">
                <a:solidFill>
                  <a:schemeClr val="bg1"/>
                </a:solidFill>
              </a:rPr>
              <a:t>(uključujući i </a:t>
            </a:r>
            <a:r>
              <a:rPr lang="hr-HR" sz="2400" dirty="0">
                <a:solidFill>
                  <a:schemeClr val="bg1"/>
                </a:solidFill>
              </a:rPr>
              <a:t>također tzv. „zero </a:t>
            </a:r>
            <a:r>
              <a:rPr lang="hr-HR" sz="2400" dirty="0" err="1">
                <a:solidFill>
                  <a:schemeClr val="bg1"/>
                </a:solidFill>
              </a:rPr>
              <a:t>grant</a:t>
            </a:r>
            <a:r>
              <a:rPr lang="hr-HR" sz="2400" dirty="0">
                <a:solidFill>
                  <a:schemeClr val="bg1"/>
                </a:solidFill>
              </a:rPr>
              <a:t>“ </a:t>
            </a:r>
            <a:r>
              <a:rPr lang="hr-HR" sz="2400" dirty="0" smtClean="0">
                <a:solidFill>
                  <a:schemeClr val="bg1"/>
                </a:solidFill>
              </a:rPr>
              <a:t>mobilnost) se </a:t>
            </a:r>
            <a:r>
              <a:rPr lang="hr-HR" sz="2400" dirty="0">
                <a:solidFill>
                  <a:schemeClr val="bg1"/>
                </a:solidFill>
              </a:rPr>
              <a:t>računa unutar maksimalnih 12 mjeseci mobilnosti na svakoj razini studija, kao i mobilnost </a:t>
            </a:r>
            <a:r>
              <a:rPr lang="hr-HR" sz="2400" dirty="0" smtClean="0">
                <a:solidFill>
                  <a:schemeClr val="bg1"/>
                </a:solidFill>
              </a:rPr>
              <a:t>u sklopu Erasmus </a:t>
            </a:r>
            <a:r>
              <a:rPr lang="hr-HR" sz="2400" dirty="0" err="1" smtClean="0">
                <a:solidFill>
                  <a:schemeClr val="bg1"/>
                </a:solidFill>
              </a:rPr>
              <a:t>Mundus</a:t>
            </a:r>
            <a:r>
              <a:rPr lang="hr-HR" sz="2400" dirty="0" smtClean="0">
                <a:solidFill>
                  <a:schemeClr val="bg1"/>
                </a:solidFill>
              </a:rPr>
              <a:t> programa.</a:t>
            </a:r>
          </a:p>
          <a:p>
            <a:pPr marL="342900" indent="-342900" algn="just">
              <a:buFont typeface="Wingdings"/>
              <a:buChar char="à"/>
            </a:pPr>
            <a:r>
              <a:rPr lang="hr-HR" sz="2400" dirty="0" smtClean="0">
                <a:solidFill>
                  <a:schemeClr val="bg1"/>
                </a:solidFill>
              </a:rPr>
              <a:t>Studenti </a:t>
            </a:r>
            <a:r>
              <a:rPr lang="hr-HR" sz="2400" dirty="0">
                <a:solidFill>
                  <a:schemeClr val="bg1"/>
                </a:solidFill>
              </a:rPr>
              <a:t>integriranih studija mogu ostvariti mobilnost u trajanju od najviše 24 mjeseca. </a:t>
            </a:r>
            <a:endParaRPr lang="hr-H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/>
              <a:buChar char="à"/>
            </a:pPr>
            <a:r>
              <a:rPr lang="hr-HR" sz="2400" dirty="0" smtClean="0">
                <a:solidFill>
                  <a:schemeClr val="bg1"/>
                </a:solidFill>
              </a:rPr>
              <a:t>Prema Pravilniku o mobilnosti: &lt;50% trajanja studija!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2089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</a:rPr>
              <a:t>OSIGURANJE</a:t>
            </a:r>
          </a:p>
          <a:p>
            <a:endParaRPr lang="hr-HR" sz="3200" dirty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hr-HR" sz="2400" dirty="0" smtClean="0">
                <a:solidFill>
                  <a:schemeClr val="bg1"/>
                </a:solidFill>
              </a:rPr>
              <a:t>SMS </a:t>
            </a:r>
            <a:r>
              <a:rPr lang="hr-HR" sz="2400" dirty="0">
                <a:solidFill>
                  <a:schemeClr val="bg1"/>
                </a:solidFill>
              </a:rPr>
              <a:t>(studijski boravak) </a:t>
            </a:r>
            <a:r>
              <a:rPr lang="hr-HR" sz="2400" dirty="0" smtClean="0">
                <a:solidFill>
                  <a:schemeClr val="bg1"/>
                </a:solidFill>
              </a:rPr>
              <a:t>- </a:t>
            </a:r>
            <a:r>
              <a:rPr lang="hr-HR" dirty="0">
                <a:solidFill>
                  <a:schemeClr val="bg1"/>
                </a:solidFill>
              </a:rPr>
              <a:t>Studenti su obvezni posjedovati policu osiguranja koja mora uključivati </a:t>
            </a:r>
            <a:r>
              <a:rPr lang="hr-HR" u="sng" dirty="0">
                <a:solidFill>
                  <a:schemeClr val="bg1"/>
                </a:solidFill>
              </a:rPr>
              <a:t>zdravstveno osiguranje u </a:t>
            </a:r>
            <a:r>
              <a:rPr lang="hr-HR" u="sng" dirty="0" smtClean="0">
                <a:solidFill>
                  <a:schemeClr val="bg1"/>
                </a:solidFill>
              </a:rPr>
              <a:t>inozemstvu </a:t>
            </a:r>
            <a:r>
              <a:rPr lang="hr-HR" dirty="0" smtClean="0">
                <a:solidFill>
                  <a:schemeClr val="bg1"/>
                </a:solidFill>
              </a:rPr>
              <a:t>koje se ostvaruje temeljem kartice europskog zdravstvenog osiguranja (EKZO), </a:t>
            </a:r>
            <a:r>
              <a:rPr lang="hr-HR" dirty="0">
                <a:solidFill>
                  <a:schemeClr val="bg1"/>
                </a:solidFill>
              </a:rPr>
              <a:t>a može uključivati i dodatno osiguranje sukladno zahtjevu inozemne visokoškolske institucije odnosno dotičnog veleposlanstva u Republici Hrvatskoj 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sz="3200" b="1" dirty="0" smtClean="0">
              <a:solidFill>
                <a:schemeClr val="bg1"/>
              </a:solidFill>
            </a:endParaRPr>
          </a:p>
          <a:p>
            <a:r>
              <a:rPr lang="hr-HR" sz="3200" b="1" dirty="0" smtClean="0">
                <a:solidFill>
                  <a:schemeClr val="bg1"/>
                </a:solidFill>
              </a:rPr>
              <a:t>ŠKOLARINA I STATUS STUDENTA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Studentima se tijekom studijskog boravka na inozemnim visokoškolskim institucijama neće naplaćivati školarina. Studenti ostaju upisani na Sveučilištu u Zadru za vrijeme trajanja mobilnosti i dužni su nastaviti plaćati školarinu ukoliko su u kategoriji studenata koji sami financiraju svoj studij kao i ispuniti sve ostale obaveze vezane za ovjeru i upis semestra</a:t>
            </a:r>
            <a:endParaRPr lang="hr-HR" b="1" dirty="0" smtClean="0">
              <a:solidFill>
                <a:schemeClr val="bg1"/>
              </a:solidFill>
            </a:endParaRPr>
          </a:p>
          <a:p>
            <a:endParaRPr lang="hr-HR" b="1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1795</Words>
  <Application>Microsoft Office PowerPoint</Application>
  <PresentationFormat>On-screen Show (4:3)</PresentationFormat>
  <Paragraphs>297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mardzaja@unizd.hr</dc:creator>
  <cp:lastModifiedBy>sstepano@unizd.hr</cp:lastModifiedBy>
  <cp:revision>92</cp:revision>
  <cp:lastPrinted>2015-03-02T14:03:18Z</cp:lastPrinted>
  <dcterms:created xsi:type="dcterms:W3CDTF">2014-02-26T14:27:48Z</dcterms:created>
  <dcterms:modified xsi:type="dcterms:W3CDTF">2017-02-28T14:50:01Z</dcterms:modified>
</cp:coreProperties>
</file>