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7"/>
  </p:notesMasterIdLst>
  <p:handoutMasterIdLst>
    <p:handoutMasterId r:id="rId18"/>
  </p:handoutMasterIdLst>
  <p:sldIdLst>
    <p:sldId id="357" r:id="rId2"/>
    <p:sldId id="360" r:id="rId3"/>
    <p:sldId id="327" r:id="rId4"/>
    <p:sldId id="359" r:id="rId5"/>
    <p:sldId id="306" r:id="rId6"/>
    <p:sldId id="341" r:id="rId7"/>
    <p:sldId id="361" r:id="rId8"/>
    <p:sldId id="349" r:id="rId9"/>
    <p:sldId id="353" r:id="rId10"/>
    <p:sldId id="354" r:id="rId11"/>
    <p:sldId id="351" r:id="rId12"/>
    <p:sldId id="355" r:id="rId13"/>
    <p:sldId id="358" r:id="rId14"/>
    <p:sldId id="356" r:id="rId15"/>
    <p:sldId id="345" r:id="rId16"/>
  </p:sldIdLst>
  <p:sldSz cx="9144000" cy="6858000" type="screen4x3"/>
  <p:notesSz cx="9874250" cy="6797675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CC5DA"/>
    <a:srgbClr val="BBE6EF"/>
    <a:srgbClr val="808285"/>
    <a:srgbClr val="DE6E46"/>
    <a:srgbClr val="938678"/>
    <a:srgbClr val="FC0A32"/>
    <a:srgbClr val="F4C87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rednji stil 3 - Isticanj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Tamni stil 1 - Isticanj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3" autoAdjust="0"/>
  </p:normalViewPr>
  <p:slideViewPr>
    <p:cSldViewPr>
      <p:cViewPr>
        <p:scale>
          <a:sx n="98" d="100"/>
          <a:sy n="98" d="100"/>
        </p:scale>
        <p:origin x="-37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77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496" y="0"/>
            <a:ext cx="42801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3E9FD96-498A-4B3F-AE42-AD72D30AB0D7}" type="datetimeFigureOut">
              <a:rPr lang="hr-HR"/>
              <a:pPr>
                <a:defRPr/>
              </a:pPr>
              <a:t>20.4.2017.</a:t>
            </a:fld>
            <a:endParaRPr lang="hr-H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29"/>
            <a:ext cx="4278577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496" y="6456429"/>
            <a:ext cx="42801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C72D24A-92F6-40FD-86DD-0621AC728F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04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577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496" y="0"/>
            <a:ext cx="42801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219" y="3228215"/>
            <a:ext cx="7899400" cy="30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29"/>
            <a:ext cx="4278577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496" y="6456429"/>
            <a:ext cx="4280165" cy="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1088B4-95CF-40F0-B537-6B11161E7B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110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77810-EE71-431D-9810-A2EB43226BA7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6867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zervirano mjesto bilježaka 2"/>
          <p:cNvSpPr>
            <a:spLocks noGrp="1"/>
          </p:cNvSpPr>
          <p:nvPr>
            <p:ph type="body" idx="1"/>
          </p:nvPr>
        </p:nvSpPr>
        <p:spPr>
          <a:xfrm>
            <a:off x="1317188" y="3228759"/>
            <a:ext cx="7239875" cy="3059227"/>
          </a:xfrm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36869" name="Rezervirano mjesto broja slajda 3"/>
          <p:cNvSpPr txBox="1">
            <a:spLocks noGrp="1"/>
          </p:cNvSpPr>
          <p:nvPr/>
        </p:nvSpPr>
        <p:spPr bwMode="auto">
          <a:xfrm>
            <a:off x="5594556" y="6457518"/>
            <a:ext cx="4279695" cy="34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44" tIns="45573" rIns="91144" bIns="45573" anchor="b"/>
          <a:lstStyle/>
          <a:p>
            <a:pPr algn="r" eaLnBrk="0" hangingPunct="0"/>
            <a:fld id="{C5183393-CFF7-41BB-840D-EE85BA144566}" type="slidenum">
              <a:rPr lang="en-US" sz="1200">
                <a:ea typeface="ＭＳ Ｐゴシック"/>
                <a:cs typeface="ＭＳ Ｐゴシック"/>
              </a:rPr>
              <a:pPr algn="r" eaLnBrk="0" hangingPunct="0"/>
              <a:t>1</a:t>
            </a:fld>
            <a:endParaRPr lang="en-US" sz="12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6" descr="logo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361473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772400" cy="1470025"/>
          </a:xfrm>
        </p:spPr>
        <p:txBody>
          <a:bodyPr/>
          <a:lstStyle>
            <a:lvl1pPr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400800" cy="125253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6570E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0EC-30BD-434A-9D98-18B51914E4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15FA-E1F8-47C5-AA58-BF5714A4C6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2431-ABBC-42D3-988B-3BCA5A4987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8173F-8B83-417A-9242-E0A7CAD904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r-HR" noProof="0" smtClean="0"/>
              <a:t>Pritisnite ikonu za dodavanje tablice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8111-217D-4AAF-BC7E-89407682C2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142852"/>
            <a:ext cx="6115064" cy="1143000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20ED-E9AB-41D7-9AE8-24CE4629DF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0DE0-E183-4460-8446-EB165858E3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00BB-7774-408C-AF16-3E6DD36FAB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109F-E4BA-453D-BC86-B860396108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hr-HR" sz="3600" dirty="0">
                <a:solidFill>
                  <a:srgbClr val="25AFC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7E3B-EB7E-4240-BA52-46C32F20CC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7030-1890-404C-AA86-B57DFFEFC1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E89E-3879-46C5-B80A-B6F85C537E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aglav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5750"/>
            <a:ext cx="883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6A7D-6EFA-4685-B481-FE79EE5783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2938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04528EA-44F4-41E5-9CE9-EA324A2B33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6" descr="logo_LLP_h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8" y="6357938"/>
            <a:ext cx="11096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logo_mladi_h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500" y="6335713"/>
            <a:ext cx="747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euraxess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43188" y="6346825"/>
            <a:ext cx="6429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1" r:id="rId3"/>
    <p:sldLayoutId id="2147483764" r:id="rId4"/>
    <p:sldLayoutId id="2147483765" r:id="rId5"/>
    <p:sldLayoutId id="2147483766" r:id="rId6"/>
    <p:sldLayoutId id="2147483767" r:id="rId7"/>
    <p:sldLayoutId id="2147483760" r:id="rId8"/>
    <p:sldLayoutId id="2147483768" r:id="rId9"/>
    <p:sldLayoutId id="2147483769" r:id="rId10"/>
    <p:sldLayoutId id="2147483759" r:id="rId11"/>
    <p:sldLayoutId id="2147483770" r:id="rId12"/>
    <p:sldLayoutId id="2147483771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hr-HR" sz="3600" dirty="0">
          <a:solidFill>
            <a:srgbClr val="25AFC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25AFC9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ep.hr/hr/konzularne-informacije/vize/pregled-viznog-sustava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rasmusplusols.eu/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nizd.hr/Me%C4%91unarodnasuradnja/Obrasciidokumenti/tabid/3103/language/hr-HR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orezna-uprava.hr/hr_propisi/_layouts/in2.vuk.sp.propisi.intranet/propisi.aspx#id=pro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zd.hr/Me%C4%91unarodnasuradnja/Obrasciidokumenti/tabid/3103/language/hr-HR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858280" cy="622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3059832" y="908720"/>
            <a:ext cx="6286500" cy="27368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28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28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8800" cap="none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ERASMUS+</a:t>
            </a:r>
            <a:br>
              <a:rPr lang="hr-HR" sz="8800" cap="none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hr-HR" sz="2800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INFORMATIVNI SASTANAK</a:t>
            </a:r>
            <a:r>
              <a:rPr lang="hr-HR" sz="2000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2000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300" i="1" cap="none" dirty="0" smtClean="0">
              <a:solidFill>
                <a:srgbClr val="003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Zadar, </a:t>
            </a:r>
            <a:r>
              <a:rPr lang="hr-HR" i="1" dirty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hr-HR" i="1" dirty="0" smtClean="0">
                <a:solidFill>
                  <a:srgbClr val="003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20. travnja 2017. godine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1026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SPORAZUM O STUDIRANJU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484784"/>
            <a:ext cx="8229600" cy="4392488"/>
          </a:xfrm>
        </p:spPr>
        <p:txBody>
          <a:bodyPr/>
          <a:lstStyle/>
          <a:p>
            <a:pPr marL="609600" indent="-609600">
              <a:buFont typeface="Arial" pitchFamily="34" charset="0"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po povratku na Sveučilište u Zadru prijepis ocjena s inozemnog sveučilišta mora odgovarati kolegijima iz Vašeg Sporazuma o studiranju: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 morate položiti kolegije koje ste odredili Ugovorom tj. ostvariti </a:t>
            </a:r>
            <a:r>
              <a:rPr lang="hr-HR" sz="2800" b="1" u="sng" dirty="0" smtClean="0">
                <a:solidFill>
                  <a:srgbClr val="000066"/>
                </a:solidFill>
                <a:latin typeface="Calibri" pitchFamily="34" charset="0"/>
              </a:rPr>
              <a:t>minimalno 3 ECTS-a po mjesecu mobilnosti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!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ORIGINAL </a:t>
            </a:r>
            <a:r>
              <a:rPr lang="hr-HR" dirty="0">
                <a:solidFill>
                  <a:srgbClr val="002060"/>
                </a:solidFill>
                <a:latin typeface="Calibri" pitchFamily="34" charset="0"/>
              </a:rPr>
              <a:t>ČUVA STUDENT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!</a:t>
            </a:r>
          </a:p>
          <a:p>
            <a:pPr marL="609600" indent="-609600" algn="ctr">
              <a:buNone/>
            </a:pPr>
            <a:endParaRPr lang="hr-HR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 algn="ctr">
              <a:buFontTx/>
              <a:buNone/>
            </a:pPr>
            <a:endParaRPr lang="hr-HR" b="1" i="1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7. ZDRAVSTVENO OSIGURANJE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2928" y="1291833"/>
            <a:ext cx="8229600" cy="4657724"/>
          </a:xfrm>
        </p:spPr>
        <p:txBody>
          <a:bodyPr/>
          <a:lstStyle/>
          <a:p>
            <a:pPr lvl="0"/>
            <a:r>
              <a:rPr lang="hr-HR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hrvatski državljani tijekom privremenog boravka u bilo kojoj od 27 država članica EU, Islandu, Lihtenštajnu, Norveškoj i Švicarskoj na temelju kartice (EKZO) moći će se koristiti neodgodivom zdravstvenom zaštitom</a:t>
            </a:r>
          </a:p>
          <a:p>
            <a:pPr lvl="0"/>
            <a:r>
              <a:rPr lang="hr-HR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uvjet za izdavanje EKZO-a jest uredan status u obveznome zdravstvenom osiguranju pri HZZO-u, a karticu će osiguranoj osobi, na temelju njezina zahtjeva, besplatno izdati područni ured HZZO-a na čijem području ima prebivalište </a:t>
            </a:r>
          </a:p>
          <a:p>
            <a:pPr lvl="0"/>
            <a:r>
              <a:rPr lang="hr-HR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savjetujemo studentima da provjere što sve uključuje zdravstvena zaštita temeljem kartice (EKZO) HZZO-a te prema vlastitim potrebama sklope dodatno osiguranje</a:t>
            </a:r>
          </a:p>
          <a:p>
            <a:pPr lvl="0"/>
            <a:r>
              <a:rPr lang="hr-HR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također, postoji mogućnost da inozemno sveučilište/organizacija traži određenu vrstu zdravstvenog osiguranja kao uvjet za upis ili da inozemno veleposlanstvo traži određenu vrstu osiguranja kao uvjet za dobivanje dozvole boravka o čemu se morate sami informirati</a:t>
            </a:r>
          </a:p>
          <a:p>
            <a:pPr marL="609600" indent="-609600">
              <a:buFontTx/>
              <a:buNone/>
            </a:pP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4320"/>
            <a:ext cx="3563888" cy="1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8. DOZVOLA BORAVKA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340768"/>
            <a:ext cx="8229600" cy="3672781"/>
          </a:xfrm>
        </p:spPr>
        <p:txBody>
          <a:bodyPr/>
          <a:lstStyle/>
          <a:p>
            <a:pPr marL="609600" indent="-609600"/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za</a:t>
            </a:r>
            <a:r>
              <a:rPr lang="hr-HR" sz="2800" b="1" noProof="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izdavanje dozvole nadležna su inozemna veleposlanstva i konzularni uredi u RH</a:t>
            </a: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boravak kraći od 3 mjeseca</a:t>
            </a: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informacije na </a:t>
            </a:r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  <a:hlinkClick r:id="rId3"/>
              </a:rPr>
              <a:t>mrežnoj stranici MVPEI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Morate se informirati NA VRIJEME jer procedura dobivanja dozvole može potrajati mjesecima</a:t>
            </a:r>
          </a:p>
          <a:p>
            <a:pPr marL="609600" indent="-609600">
              <a:buFontTx/>
              <a:buNone/>
            </a:pPr>
            <a:endParaRPr lang="hr-HR" sz="2000" u="sng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4320"/>
            <a:ext cx="3563888" cy="1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9. </a:t>
            </a:r>
            <a:r>
              <a:rPr lang="hr-H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OLS JEZIČNI </a:t>
            </a:r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TEČAJEVI 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641907"/>
            <a:ext cx="1259632" cy="12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4320"/>
            <a:ext cx="3563888" cy="1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2928" y="1268760"/>
            <a:ext cx="8229600" cy="4575560"/>
          </a:xfrm>
        </p:spPr>
        <p:txBody>
          <a:bodyPr/>
          <a:lstStyle/>
          <a:p>
            <a:pPr marL="609600" indent="-609600"/>
            <a:r>
              <a:rPr lang="hr-HR" sz="2800" i="1" noProof="0" dirty="0" smtClean="0">
                <a:solidFill>
                  <a:srgbClr val="000066"/>
                </a:solidFill>
                <a:latin typeface="Calibri" pitchFamily="34" charset="0"/>
              </a:rPr>
              <a:t>on-</a:t>
            </a:r>
            <a:r>
              <a:rPr lang="hr-HR" sz="2800" i="1" noProof="0" dirty="0" err="1" smtClean="0">
                <a:solidFill>
                  <a:srgbClr val="000066"/>
                </a:solidFill>
                <a:latin typeface="Calibri" pitchFamily="34" charset="0"/>
              </a:rPr>
              <a:t>line</a:t>
            </a:r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 jezična procjena i </a:t>
            </a:r>
            <a:r>
              <a:rPr lang="hr-HR" sz="2800" i="1" noProof="0" dirty="0" smtClean="0">
                <a:solidFill>
                  <a:srgbClr val="000066"/>
                </a:solidFill>
                <a:latin typeface="Calibri" pitchFamily="34" charset="0"/>
              </a:rPr>
              <a:t>on-</a:t>
            </a:r>
            <a:r>
              <a:rPr lang="hr-HR" sz="2800" i="1" noProof="0" dirty="0" err="1" smtClean="0">
                <a:solidFill>
                  <a:srgbClr val="000066"/>
                </a:solidFill>
                <a:latin typeface="Calibri" pitchFamily="34" charset="0"/>
              </a:rPr>
              <a:t>lin</a:t>
            </a:r>
            <a:r>
              <a:rPr lang="hr-HR" sz="2800" i="1" dirty="0" smtClean="0">
                <a:solidFill>
                  <a:srgbClr val="000066"/>
                </a:solidFill>
                <a:latin typeface="Calibri" pitchFamily="34" charset="0"/>
              </a:rPr>
              <a:t>e 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jezični tečajevi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procjena je obvezna dva puta: na početku i na kraju mobilnosti – nema negativnih posljedica u slučaju lošeg rezultata </a:t>
            </a: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tečaj je neobvezan za rezultate B2+ </a:t>
            </a: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besplatan i koristan za unapređenje jezičnih kompetencija prije i za vrijeme mobilnosti </a:t>
            </a:r>
          </a:p>
          <a:p>
            <a:pPr marL="609600" indent="-609600"/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  <a:hlinkClick r:id="rId5"/>
              </a:rPr>
              <a:t>OLS mrežna stranica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izvorni govornici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>
              <a:buFontTx/>
              <a:buNone/>
            </a:pPr>
            <a:endParaRPr lang="hr-HR" sz="2000" u="sng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188640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10. SMJEŠTAJ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2132856"/>
            <a:ext cx="8229600" cy="3960813"/>
          </a:xfrm>
        </p:spPr>
        <p:txBody>
          <a:bodyPr/>
          <a:lstStyle/>
          <a:p>
            <a:pPr marL="609600" indent="-609600"/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 algn="ctr">
              <a:buFont typeface="Wingdings"/>
              <a:buChar char="à"/>
            </a:pP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uredi za međunarodnu suradnju inozemnih sveučilišta i ESN sekcije!</a:t>
            </a:r>
          </a:p>
          <a:p>
            <a:pPr marL="609600" indent="-609600" algn="ctr">
              <a:buNone/>
            </a:pPr>
            <a:r>
              <a:rPr lang="hr-HR" sz="2800" b="1" i="1" noProof="0" dirty="0" smtClean="0">
                <a:solidFill>
                  <a:srgbClr val="000066"/>
                </a:solidFill>
                <a:latin typeface="Calibri" pitchFamily="34" charset="0"/>
                <a:hlinkClick r:id="rId3"/>
              </a:rPr>
              <a:t>www.esn.org </a:t>
            </a:r>
            <a:endParaRPr lang="hr-HR" sz="2800" b="1" i="1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>
              <a:buNone/>
            </a:pPr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>
              <a:buFontTx/>
              <a:buNone/>
            </a:pPr>
            <a:endParaRPr lang="hr-HR" sz="2000" u="sng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>
              <a:buNone/>
            </a:pPr>
            <a:endParaRPr lang="hr-HR" sz="2800" b="1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4320"/>
            <a:ext cx="3563888" cy="1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15888"/>
            <a:ext cx="6848475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PITANJA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2339752" y="1988840"/>
            <a:ext cx="1872208" cy="1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</a:t>
            </a:r>
          </a:p>
          <a:p>
            <a:endParaRPr lang="hr-HR" sz="9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hr-HR" sz="2800" dirty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hr-HR" sz="2800" b="1" u="sng" dirty="0">
              <a:solidFill>
                <a:srgbClr val="002060"/>
              </a:solidFill>
              <a:latin typeface="Verdana" pitchFamily="34" charset="0"/>
            </a:endParaRPr>
          </a:p>
          <a:p>
            <a:endParaRPr lang="hr-HR" sz="2800" b="1" u="sng" dirty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2800" b="1" dirty="0">
              <a:solidFill>
                <a:srgbClr val="808285"/>
              </a:solidFill>
              <a:latin typeface="Verdana" pitchFamily="34" charset="0"/>
            </a:endParaRPr>
          </a:p>
          <a:p>
            <a:endParaRPr lang="en-US" sz="2800" dirty="0">
              <a:solidFill>
                <a:srgbClr val="808285"/>
              </a:solidFill>
              <a:latin typeface="Verdana" pitchFamily="34" charset="0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114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600" y="2924944"/>
            <a:ext cx="1872208" cy="1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</a:t>
            </a:r>
          </a:p>
          <a:p>
            <a:endParaRPr lang="hr-HR" sz="9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hr-HR" sz="2800" dirty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hr-HR" sz="2800" b="1" u="sng" dirty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2800" b="1" dirty="0">
              <a:solidFill>
                <a:srgbClr val="808285"/>
              </a:solidFill>
              <a:latin typeface="Verdana" pitchFamily="34" charset="0"/>
            </a:endParaRPr>
          </a:p>
          <a:p>
            <a:endParaRPr lang="en-US" sz="2800" dirty="0">
              <a:solidFill>
                <a:srgbClr val="808285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372200" y="2060848"/>
            <a:ext cx="1872208" cy="1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?</a:t>
            </a:r>
          </a:p>
          <a:p>
            <a:endParaRPr lang="hr-HR" sz="96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hr-HR" sz="2800" dirty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hr-HR" sz="2800" b="1" u="sng" dirty="0">
              <a:solidFill>
                <a:srgbClr val="002060"/>
              </a:solidFill>
              <a:latin typeface="Verdana" pitchFamily="34" charset="0"/>
            </a:endParaRPr>
          </a:p>
          <a:p>
            <a:endParaRPr lang="hr-HR" sz="2800" b="1" u="sng" dirty="0">
              <a:solidFill>
                <a:srgbClr val="002060"/>
              </a:solidFill>
              <a:latin typeface="Verdana" pitchFamily="34" charset="0"/>
            </a:endParaRPr>
          </a:p>
          <a:p>
            <a:endParaRPr lang="en-US" sz="2800" b="1" dirty="0">
              <a:solidFill>
                <a:srgbClr val="808285"/>
              </a:solidFill>
              <a:latin typeface="Verdana" pitchFamily="34" charset="0"/>
            </a:endParaRPr>
          </a:p>
          <a:p>
            <a:endParaRPr lang="en-US" sz="2800" dirty="0">
              <a:solidFill>
                <a:srgbClr val="808285"/>
              </a:solidFill>
              <a:latin typeface="Verdana" pitchFamily="34" charset="0"/>
            </a:endParaRPr>
          </a:p>
        </p:txBody>
      </p:sp>
      <p:pic>
        <p:nvPicPr>
          <p:cNvPr id="11" name="Picture 2" descr="erasmus+logo_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4320"/>
            <a:ext cx="3563888" cy="10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Ponderirani prosjek ocjena –  </a:t>
            </a:r>
            <a:r>
              <a:rPr lang="hr-HR" u="sng" dirty="0" smtClean="0">
                <a:solidFill>
                  <a:srgbClr val="002060"/>
                </a:solidFill>
                <a:latin typeface="Calibri" pitchFamily="34" charset="0"/>
              </a:rPr>
              <a:t>sve razine studija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: zbroj umnožaka ocjena i ECTS bodova podijeljen sa zbrojem ECTS bodova </a:t>
            </a:r>
            <a:endParaRPr lang="hr-HR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Motivacijsko pismo – akademska i </a:t>
            </a:r>
            <a:r>
              <a:rPr lang="hr-HR" dirty="0" err="1" smtClean="0">
                <a:solidFill>
                  <a:srgbClr val="002060"/>
                </a:solidFill>
                <a:latin typeface="Calibri" pitchFamily="34" charset="0"/>
              </a:rPr>
              <a:t>socio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-kulturna motivacija, pisano izražavanje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Znanje jezika i aktivnost u </a:t>
            </a:r>
            <a:r>
              <a:rPr lang="hr-HR" i="1" dirty="0" smtClean="0">
                <a:solidFill>
                  <a:srgbClr val="002060"/>
                </a:solidFill>
                <a:latin typeface="Calibri" pitchFamily="34" charset="0"/>
              </a:rPr>
              <a:t>ESN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-u Zadar</a:t>
            </a: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Životopis u </a:t>
            </a:r>
            <a:r>
              <a:rPr lang="hr-HR" i="1" dirty="0" err="1" smtClean="0">
                <a:solidFill>
                  <a:srgbClr val="002060"/>
                </a:solidFill>
                <a:latin typeface="Calibri" pitchFamily="34" charset="0"/>
              </a:rPr>
              <a:t>Europass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 formatu  – nije se bodovao</a:t>
            </a:r>
            <a:endParaRPr lang="hr-HR" dirty="0">
              <a:solidFill>
                <a:srgbClr val="002060"/>
              </a:solidFill>
              <a:latin typeface="Calibri" pitchFamily="34" charset="0"/>
            </a:endParaRPr>
          </a:p>
          <a:p>
            <a:endParaRPr lang="hr-H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SELEKCIJA I RANG LISTA</a:t>
            </a:r>
          </a:p>
        </p:txBody>
      </p:sp>
      <p:pic>
        <p:nvPicPr>
          <p:cNvPr id="5" name="Picture 2" descr="erasmus+logo_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7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142875"/>
            <a:ext cx="6115050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 ODUSTAJANJE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56212" y="2204864"/>
            <a:ext cx="8229600" cy="266419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2400" i="1" noProof="0" dirty="0" smtClean="0">
                <a:solidFill>
                  <a:srgbClr val="002060"/>
                </a:solidFill>
                <a:latin typeface="Calibri" pitchFamily="34" charset="0"/>
              </a:rPr>
              <a:t>U slučaju odustajanja dužni ste nam </a:t>
            </a:r>
            <a:r>
              <a:rPr lang="hr-HR" sz="2400" i="1" u="sng" noProof="0" dirty="0" smtClean="0">
                <a:solidFill>
                  <a:srgbClr val="002060"/>
                </a:solidFill>
                <a:latin typeface="Calibri" pitchFamily="34" charset="0"/>
              </a:rPr>
              <a:t>što prije</a:t>
            </a:r>
            <a:r>
              <a:rPr lang="hr-HR" sz="2400" i="1" noProof="0" dirty="0" smtClean="0">
                <a:solidFill>
                  <a:srgbClr val="002060"/>
                </a:solidFill>
                <a:latin typeface="Calibri" pitchFamily="34" charset="0"/>
              </a:rPr>
              <a:t> javiti svoju odluku te doći u Ured za međunarodnu suradnju potpisati</a:t>
            </a:r>
          </a:p>
          <a:p>
            <a:pPr algn="ctr" eaLnBrk="1" hangingPunct="1">
              <a:buFontTx/>
              <a:buNone/>
            </a:pPr>
            <a:r>
              <a:rPr lang="hr-HR" sz="2400" b="1" i="1" noProof="0" dirty="0" smtClean="0">
                <a:solidFill>
                  <a:srgbClr val="002060"/>
                </a:solidFill>
                <a:latin typeface="Calibri" pitchFamily="34" charset="0"/>
                <a:hlinkClick r:id="rId3"/>
              </a:rPr>
              <a:t>Izjavu o odustajanju</a:t>
            </a:r>
            <a:r>
              <a:rPr lang="hr-HR" sz="2400" i="1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hr-HR" sz="2400" i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hr-HR" sz="2400" b="1" noProof="0" dirty="0" smtClean="0">
                <a:solidFill>
                  <a:srgbClr val="002060"/>
                </a:solidFill>
                <a:latin typeface="Calibri" pitchFamily="34" charset="0"/>
              </a:rPr>
              <a:t>Mislite na kolege s liste čekanja!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Ispunjen 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  <a:hlinkClick r:id="rId2"/>
              </a:rPr>
              <a:t>obrazac molbe 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, nakon što ga potvrdi naš Ured, predati Odjelu na odobrenje</a:t>
            </a:r>
          </a:p>
          <a:p>
            <a:pPr marL="0" indent="0" eaLnBrk="1" hangingPunct="1">
              <a:buNone/>
            </a:pPr>
            <a:endParaRPr lang="hr-HR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Po odobrenju skenirani obrazac poslati e-</a:t>
            </a:r>
            <a:r>
              <a:rPr lang="hr-HR" dirty="0" err="1" smtClean="0">
                <a:solidFill>
                  <a:srgbClr val="002060"/>
                </a:solidFill>
                <a:latin typeface="Calibri" pitchFamily="34" charset="0"/>
              </a:rPr>
              <a:t>mailom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 Uredu za međunarodnu suradnju (poštom, osobno)</a:t>
            </a:r>
          </a:p>
          <a:p>
            <a:pPr marL="0" indent="0" eaLnBrk="1" hangingPunct="1">
              <a:buNone/>
            </a:pPr>
            <a:endParaRPr lang="hr-HR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ORIGINAL ČUVA STUDENT!</a:t>
            </a:r>
            <a:endParaRPr lang="hr-HR" dirty="0">
              <a:solidFill>
                <a:srgbClr val="002060"/>
              </a:solidFill>
              <a:latin typeface="Calibri" pitchFamily="34" charset="0"/>
            </a:endParaRPr>
          </a:p>
          <a:p>
            <a:endParaRPr lang="hr-H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ODOBRENJE ODJELA</a:t>
            </a:r>
          </a:p>
        </p:txBody>
      </p:sp>
      <p:pic>
        <p:nvPicPr>
          <p:cNvPr id="5" name="Picture 2" descr="erasmus+logo_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54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142875"/>
            <a:ext cx="6115050" cy="1143000"/>
          </a:xfrm>
        </p:spPr>
        <p:txBody>
          <a:bodyPr/>
          <a:lstStyle/>
          <a:p>
            <a:r>
              <a:rPr lang="hr-HR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NOMINACIJE I PRIJAVA NA INOZEMNO SVEUČILIŠTE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964612" cy="5445125"/>
          </a:xfrm>
        </p:spPr>
        <p:txBody>
          <a:bodyPr/>
          <a:lstStyle/>
          <a:p>
            <a:pPr eaLnBrk="1" hangingPunct="1"/>
            <a:endParaRPr lang="hr-HR" sz="2800" noProof="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hr-HR" b="1" noProof="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hr-HR" noProof="0" dirty="0" smtClean="0">
                <a:solidFill>
                  <a:srgbClr val="002060"/>
                </a:solidFill>
                <a:latin typeface="Calibri" pitchFamily="34" charset="0"/>
              </a:rPr>
              <a:t>Inozemni koordinatori zaduženi su za pomoć oko prijave</a:t>
            </a:r>
          </a:p>
          <a:p>
            <a:pPr marL="0" indent="0" eaLnBrk="1" hangingPunct="1">
              <a:buNone/>
            </a:pPr>
            <a:endParaRPr lang="hr-HR" noProof="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Vodite računa o rokovima!</a:t>
            </a:r>
            <a:endParaRPr lang="hr-HR" noProof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142875"/>
            <a:ext cx="6115050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4. FINANCIRANJE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88607" y="1700808"/>
            <a:ext cx="8964612" cy="115212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à"/>
            </a:pPr>
            <a:r>
              <a:rPr lang="hr-HR" sz="2800" b="1" noProof="0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Sporazumi o financiranju potpisivat će </a:t>
            </a:r>
            <a:r>
              <a:rPr lang="hr-HR" sz="2800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do polovine srpnja</a:t>
            </a:r>
            <a:endParaRPr lang="hr-HR" sz="2800" b="1" noProof="0" dirty="0" smtClean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hr-HR" sz="2800" b="1" noProof="0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(upute e-</a:t>
            </a:r>
            <a:r>
              <a:rPr lang="hr-HR" sz="2800" b="1" noProof="0" dirty="0" err="1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mailom</a:t>
            </a:r>
            <a:r>
              <a:rPr lang="hr-HR" sz="2800" b="1" noProof="0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)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Calibri" pitchFamily="34" charset="0"/>
              </a:rPr>
              <a:t>80</a:t>
            </a:r>
            <a:r>
              <a:rPr lang="hr-HR" sz="2600" dirty="0">
                <a:solidFill>
                  <a:srgbClr val="002060"/>
                </a:solidFill>
                <a:latin typeface="Calibri" pitchFamily="34" charset="0"/>
              </a:rPr>
              <a:t>% ukupne stipendije isplaćuje se </a:t>
            </a:r>
            <a:r>
              <a:rPr lang="hr-HR" sz="2600" dirty="0" smtClean="0">
                <a:solidFill>
                  <a:srgbClr val="002060"/>
                </a:solidFill>
                <a:latin typeface="Calibri" pitchFamily="34" charset="0"/>
              </a:rPr>
              <a:t>prije </a:t>
            </a:r>
            <a:r>
              <a:rPr lang="hr-HR" sz="2600" dirty="0">
                <a:solidFill>
                  <a:srgbClr val="002060"/>
                </a:solidFill>
                <a:latin typeface="Calibri" pitchFamily="34" charset="0"/>
              </a:rPr>
              <a:t>puta</a:t>
            </a:r>
          </a:p>
          <a:p>
            <a:r>
              <a:rPr lang="hr-HR" sz="2600" dirty="0">
                <a:solidFill>
                  <a:srgbClr val="002060"/>
                </a:solidFill>
                <a:latin typeface="Calibri" pitchFamily="34" charset="0"/>
              </a:rPr>
              <a:t>20% po </a:t>
            </a:r>
            <a:r>
              <a:rPr lang="hr-HR" sz="2600" dirty="0" smtClean="0">
                <a:solidFill>
                  <a:srgbClr val="002060"/>
                </a:solidFill>
                <a:latin typeface="Calibri" pitchFamily="34" charset="0"/>
              </a:rPr>
              <a:t>povratku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Calibri" pitchFamily="34" charset="0"/>
              </a:rPr>
              <a:t>Isplata se vrši u kunama na kunski žiro račun</a:t>
            </a:r>
          </a:p>
          <a:p>
            <a:pPr marL="0" indent="0">
              <a:buNone/>
            </a:pPr>
            <a:endParaRPr lang="hr-HR" sz="26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 eaLnBrk="1" hangingPunct="1">
              <a:buFont typeface="Wingdings" pitchFamily="2" charset="2"/>
              <a:buChar char="à"/>
            </a:pPr>
            <a:r>
              <a:rPr lang="hr-HR" sz="2800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Studenti slabijeg </a:t>
            </a:r>
            <a:r>
              <a:rPr lang="hr-HR" sz="2800" b="1" dirty="0" err="1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socio</a:t>
            </a:r>
            <a:r>
              <a:rPr lang="hr-HR" sz="2800" b="1" dirty="0" smtClean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-ekonomskog statusa – 200 eura dodatno na iznos financijske potpore</a:t>
            </a:r>
            <a:endParaRPr lang="hr-HR" sz="2800" b="1" noProof="0" dirty="0" smtClean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à"/>
            </a:pPr>
            <a:endParaRPr lang="hr-HR" sz="2800" b="1" dirty="0" smtClean="0">
              <a:solidFill>
                <a:srgbClr val="002060"/>
              </a:solidFill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rasmus+logo_m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POREZ NA DOHODAK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14514"/>
          </a:xfrm>
        </p:spPr>
        <p:txBody>
          <a:bodyPr/>
          <a:lstStyle/>
          <a:p>
            <a:pPr lvl="0"/>
            <a:r>
              <a:rPr lang="vi-VN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 Erasmus+ financijske potpore koja će student primiti za period mobilnosti u inozemstvu su u potpunosti neoporeziva za studenta kao krajnjeg korisnika, međutim porezni tretman svih uplata koje student primi preko svog OIB-a jest da su iste primitak (bez obzira je li oporeziv ili ne). </a:t>
            </a:r>
            <a:endParaRPr lang="hr-HR" sz="1900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 hrvatskim propisima o porezu na dohodak, uzdržavani član obitelji koji u tijeku jedne godine ostvari primitak veći od </a:t>
            </a:r>
            <a:r>
              <a:rPr lang="vi-VN" sz="19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r-HR" sz="19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19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.000,00 </a:t>
            </a:r>
            <a:r>
              <a:rPr lang="vi-VN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kuna ne može zadržati status uzdržavanog člana. Ako uzdržavani član ostvari primitak u jednoj godini veći od limita određenog u članku 53. </a:t>
            </a:r>
            <a:r>
              <a:rPr lang="vi-VN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Pravilnika o porezu na dohodak</a:t>
            </a:r>
            <a:r>
              <a:rPr lang="vi-VN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roditelj/staratelj je obvezan izmijeniti podatke na svojoj poreznoj kartici i nema pravo u godišnjoj poreznoj prijavi koristiti osobni odbitak za uzdržavane članove uže obitelji i </a:t>
            </a:r>
            <a:r>
              <a:rPr lang="vi-VN" sz="19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djecu</a:t>
            </a:r>
            <a:r>
              <a:rPr lang="hr-HR" sz="19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hr-HR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slučaju da roditelj/staratelj ipak koristi poreznu olakšicu, iako prema gore navedenim odredbama na to nema pravo, Porezna uprava će donijeti rješenje prema kojem će roditelj/staratelj imati obvezu </a:t>
            </a:r>
            <a:r>
              <a:rPr lang="hr-HR" sz="1900" u="sng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retroaktivno izvršiti povrat manje uplaćenog poreza</a:t>
            </a:r>
            <a:r>
              <a:rPr lang="hr-HR" sz="19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temelju korištenja porezne olakšice.</a:t>
            </a:r>
            <a:endParaRPr lang="hr-HR" sz="1900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" y="5883274"/>
            <a:ext cx="3419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66" y="5572125"/>
            <a:ext cx="13287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08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SPORAZUM O STUDIRANJU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268760"/>
            <a:ext cx="8229600" cy="475252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hr-HR" sz="2800" b="1" noProof="0" dirty="0" smtClean="0">
                <a:solidFill>
                  <a:srgbClr val="000066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hr-HR" sz="2800" b="1" noProof="0" dirty="0" smtClean="0">
                <a:solidFill>
                  <a:srgbClr val="000066"/>
                </a:solidFill>
                <a:latin typeface="Calibri" pitchFamily="34" charset="0"/>
              </a:rPr>
              <a:t>TEMELJ ZA PRIZNAVANJE RAZDOBLJA MOBILNOSTI!</a:t>
            </a:r>
          </a:p>
          <a:p>
            <a:pPr marL="0" indent="0" algn="ctr">
              <a:buNone/>
            </a:pPr>
            <a:r>
              <a:rPr lang="hr-HR" sz="2800" b="1" i="1" dirty="0">
                <a:solidFill>
                  <a:srgbClr val="000066"/>
                </a:solidFill>
                <a:latin typeface="Calibri" pitchFamily="34" charset="0"/>
                <a:hlinkClick r:id="rId3"/>
              </a:rPr>
              <a:t>Kako popuniti sporazum o studiranju</a:t>
            </a:r>
            <a:r>
              <a:rPr lang="hr-HR" sz="2800" b="1" i="1" dirty="0" smtClean="0">
                <a:solidFill>
                  <a:srgbClr val="000066"/>
                </a:solidFill>
                <a:latin typeface="Calibri" pitchFamily="34" charset="0"/>
                <a:hlinkClick r:id="rId3"/>
              </a:rPr>
              <a:t>?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popis kolegija potražite na internetu ili pošaljete </a:t>
            </a:r>
            <a:r>
              <a:rPr lang="hr-HR" sz="2800" i="1" noProof="0" dirty="0" smtClean="0">
                <a:solidFill>
                  <a:srgbClr val="000066"/>
                </a:solidFill>
                <a:latin typeface="Calibri" pitchFamily="34" charset="0"/>
              </a:rPr>
              <a:t>e-mail</a:t>
            </a:r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 osobi zaduženoj za Erasmus </a:t>
            </a:r>
            <a:r>
              <a:rPr lang="hr-HR" sz="2800" i="1" noProof="0" dirty="0" err="1" smtClean="0">
                <a:solidFill>
                  <a:srgbClr val="000066"/>
                </a:solidFill>
                <a:latin typeface="Calibri" pitchFamily="34" charset="0"/>
              </a:rPr>
              <a:t>incoming</a:t>
            </a:r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 studente na inozemnoj instituciji,</a:t>
            </a:r>
          </a:p>
          <a:p>
            <a:pPr marL="609600" indent="-609600"/>
            <a:r>
              <a:rPr lang="hr-HR" sz="2800" noProof="0" dirty="0" smtClean="0">
                <a:solidFill>
                  <a:srgbClr val="000066"/>
                </a:solidFill>
                <a:latin typeface="Calibri" pitchFamily="34" charset="0"/>
              </a:rPr>
              <a:t>kolegije birate u dogovoru s </a:t>
            </a:r>
            <a:r>
              <a:rPr lang="hr-HR" sz="2800" b="1" noProof="0" dirty="0" smtClean="0">
                <a:solidFill>
                  <a:srgbClr val="000066"/>
                </a:solidFill>
                <a:latin typeface="Calibri" pitchFamily="34" charset="0"/>
              </a:rPr>
              <a:t>ERASMUS koordinatorom/ima na odjelu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– </a:t>
            </a:r>
            <a:r>
              <a:rPr lang="hr-HR" sz="2800" b="1" u="sng" dirty="0" smtClean="0">
                <a:solidFill>
                  <a:srgbClr val="000066"/>
                </a:solidFill>
                <a:latin typeface="Calibri" pitchFamily="34" charset="0"/>
              </a:rPr>
              <a:t>minimalno 3 ECTS-a po mjesecu mobilnosti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,</a:t>
            </a:r>
          </a:p>
          <a:p>
            <a:pPr marL="609600" indent="-609600"/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razina poznavanja jezika:  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rezultati OLS procjene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,</a:t>
            </a:r>
            <a:endParaRPr lang="hr-HR" sz="2800" noProof="0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3938" y="188913"/>
            <a:ext cx="6850062" cy="1143000"/>
          </a:xfrm>
        </p:spPr>
        <p:txBody>
          <a:bodyPr/>
          <a:lstStyle/>
          <a:p>
            <a:r>
              <a:rPr lang="hr-HR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SPORAZUM O STUDIRANJU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72528" y="5934694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5400" b="1" cap="all" dirty="0">
                <a:ln w="0"/>
                <a:solidFill>
                  <a:srgbClr val="DE6E46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572125"/>
            <a:ext cx="13319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69000"/>
            <a:ext cx="22685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Rectangle 3"/>
          <p:cNvSpPr>
            <a:spLocks noChangeArrowheads="1"/>
          </p:cNvSpPr>
          <p:nvPr/>
        </p:nvSpPr>
        <p:spPr bwMode="auto">
          <a:xfrm>
            <a:off x="539552" y="1679964"/>
            <a:ext cx="8229600" cy="405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sporazum potpisuje odgovorna osoba na Odjelu </a:t>
            </a:r>
            <a:r>
              <a:rPr lang="hr-HR" sz="2400" b="1" dirty="0">
                <a:solidFill>
                  <a:srgbClr val="000066"/>
                </a:solidFill>
                <a:latin typeface="Calibri" pitchFamily="34" charset="0"/>
              </a:rPr>
              <a:t>(Pročelnik/</a:t>
            </a:r>
            <a:r>
              <a:rPr lang="hr-HR" sz="2400" b="1" dirty="0" err="1">
                <a:solidFill>
                  <a:srgbClr val="000066"/>
                </a:solidFill>
                <a:latin typeface="Calibri" pitchFamily="34" charset="0"/>
              </a:rPr>
              <a:t>ca</a:t>
            </a:r>
            <a:r>
              <a:rPr lang="hr-HR" sz="2400" b="1" dirty="0">
                <a:solidFill>
                  <a:srgbClr val="000066"/>
                </a:solidFill>
                <a:latin typeface="Calibri" pitchFamily="34" charset="0"/>
              </a:rPr>
              <a:t> ili </a:t>
            </a:r>
            <a:r>
              <a:rPr lang="hr-HR" sz="2400" b="1" dirty="0" err="1">
                <a:solidFill>
                  <a:srgbClr val="000066"/>
                </a:solidFill>
                <a:latin typeface="Calibri" pitchFamily="34" charset="0"/>
              </a:rPr>
              <a:t>Erasmus</a:t>
            </a:r>
            <a:r>
              <a:rPr lang="hr-HR" sz="2400" b="1" dirty="0">
                <a:solidFill>
                  <a:srgbClr val="000066"/>
                </a:solidFill>
                <a:latin typeface="Calibri" pitchFamily="34" charset="0"/>
              </a:rPr>
              <a:t>/ECTS koordinator/</a:t>
            </a:r>
            <a:r>
              <a:rPr lang="hr-HR" sz="2400" b="1" dirty="0" err="1">
                <a:solidFill>
                  <a:srgbClr val="000066"/>
                </a:solidFill>
                <a:latin typeface="Calibri" pitchFamily="34" charset="0"/>
              </a:rPr>
              <a:t>ica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)</a:t>
            </a:r>
            <a:endParaRPr lang="hr-HR" sz="2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s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porazum se sastavlja na engleskom (nazivi kolegija na izvornom jeziku)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po 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dolasku na inozemno sveučilište potpisuje ga inozemni 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 koordinator tj. odgovorna osoba (ili prije)</a:t>
            </a:r>
          </a:p>
          <a:p>
            <a:pPr marL="609600" indent="-609600" eaLnBrk="0" hangingPunct="0">
              <a:spcBef>
                <a:spcPct val="20000"/>
              </a:spcBef>
              <a:buFontTx/>
              <a:buChar char="•"/>
            </a:pP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imate 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pravo</a:t>
            </a:r>
            <a:r>
              <a:rPr lang="hr-HR" sz="2800" b="1" dirty="0">
                <a:solidFill>
                  <a:srgbClr val="000066"/>
                </a:solidFill>
                <a:latin typeface="Calibri" pitchFamily="34" charset="0"/>
              </a:rPr>
              <a:t> JEDNOM 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izmijeniti 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Sporazum u 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roku od</a:t>
            </a:r>
            <a:r>
              <a:rPr lang="hr-HR" sz="2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30 dana </a:t>
            </a:r>
            <a:r>
              <a:rPr lang="hr-HR" sz="2800" dirty="0" smtClean="0">
                <a:solidFill>
                  <a:srgbClr val="000066"/>
                </a:solidFill>
                <a:latin typeface="Calibri" pitchFamily="34" charset="0"/>
              </a:rPr>
              <a:t>od </a:t>
            </a:r>
            <a:r>
              <a:rPr lang="hr-HR" sz="2800" dirty="0">
                <a:solidFill>
                  <a:srgbClr val="000066"/>
                </a:solidFill>
                <a:latin typeface="Calibri" pitchFamily="34" charset="0"/>
              </a:rPr>
              <a:t>dana dolaska na inozemno sveučilište</a:t>
            </a:r>
            <a:r>
              <a:rPr lang="hr-HR" sz="2800" b="1" dirty="0">
                <a:solidFill>
                  <a:srgbClr val="000066"/>
                </a:solidFill>
                <a:latin typeface="Calibri" pitchFamily="34" charset="0"/>
              </a:rPr>
              <a:t> (u dogovoru s koordinatorima</a:t>
            </a:r>
            <a:r>
              <a:rPr lang="hr-HR" sz="2800" b="1" dirty="0" smtClean="0">
                <a:solidFill>
                  <a:srgbClr val="000066"/>
                </a:solidFill>
                <a:latin typeface="Calibri" pitchFamily="34" charset="0"/>
              </a:rPr>
              <a:t>)</a:t>
            </a:r>
            <a:endParaRPr lang="hr-HR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8" name="Picture 1" descr="EU_flag_LLP_CR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949280"/>
            <a:ext cx="23482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rasmus+logo_m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83"/>
            <a:ext cx="3419872" cy="9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PEU_tema_final_version">
  <a:themeElements>
    <a:clrScheme name="AMPEU">
      <a:dk1>
        <a:srgbClr val="2FB1CC"/>
      </a:dk1>
      <a:lt1>
        <a:srgbClr val="FFFFFF"/>
      </a:lt1>
      <a:dk2>
        <a:srgbClr val="FFFFFF"/>
      </a:dk2>
      <a:lt2>
        <a:srgbClr val="80828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678"/>
      </a:hlink>
      <a:folHlink>
        <a:srgbClr val="DE6E4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AMPEU_tema_final_version</Template>
  <TotalTime>5832</TotalTime>
  <Words>803</Words>
  <Application>Microsoft Office PowerPoint</Application>
  <PresentationFormat>On-screen Show (4:3)</PresentationFormat>
  <Paragraphs>96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AMPEU_tema_final_version</vt:lpstr>
      <vt:lpstr> ERASMUS+ INFORMATIVNI SASTANAK </vt:lpstr>
      <vt:lpstr>SELEKCIJA I RANG LISTA</vt:lpstr>
      <vt:lpstr>1. ODUSTAJANJE</vt:lpstr>
      <vt:lpstr>2. ODOBRENJE ODJELA</vt:lpstr>
      <vt:lpstr>3. NOMINACIJE I PRIJAVA NA INOZEMNO SVEUČILIŠTE</vt:lpstr>
      <vt:lpstr>4. FINANCIRANJE</vt:lpstr>
      <vt:lpstr>5. POREZ NA DOHODAK</vt:lpstr>
      <vt:lpstr>6. SPORAZUM O STUDIRANJU </vt:lpstr>
      <vt:lpstr>6. SPORAZUM O STUDIRANJU </vt:lpstr>
      <vt:lpstr>6. SPORAZUM O STUDIRANJU </vt:lpstr>
      <vt:lpstr>7. ZDRAVSTVENO OSIGURANJE </vt:lpstr>
      <vt:lpstr>8. DOZVOLA BORAVKA </vt:lpstr>
      <vt:lpstr>9. OLS JEZIČNI TEČAJEVI  </vt:lpstr>
      <vt:lpstr>10. SMJEŠTAJ</vt:lpstr>
      <vt:lpstr>PITANJA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za studente,  Zagreb, 24. rujan 2009. Filip Gašparović</dc:title>
  <dc:creator>fgasparovic</dc:creator>
  <cp:lastModifiedBy>sstepano@unizd.hr</cp:lastModifiedBy>
  <cp:revision>230</cp:revision>
  <cp:lastPrinted>2014-04-02T13:56:23Z</cp:lastPrinted>
  <dcterms:created xsi:type="dcterms:W3CDTF">2009-02-26T12:53:09Z</dcterms:created>
  <dcterms:modified xsi:type="dcterms:W3CDTF">2017-04-20T06:27:46Z</dcterms:modified>
</cp:coreProperties>
</file>